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1" r:id="rId1"/>
  </p:sldMasterIdLst>
  <p:sldIdLst>
    <p:sldId id="341" r:id="rId2"/>
    <p:sldId id="258" r:id="rId3"/>
    <p:sldId id="342" r:id="rId4"/>
    <p:sldId id="260" r:id="rId5"/>
    <p:sldId id="340" r:id="rId6"/>
    <p:sldId id="261" r:id="rId7"/>
    <p:sldId id="280" r:id="rId8"/>
    <p:sldId id="281" r:id="rId9"/>
    <p:sldId id="282" r:id="rId10"/>
    <p:sldId id="262" r:id="rId11"/>
    <p:sldId id="283" r:id="rId12"/>
    <p:sldId id="284" r:id="rId13"/>
    <p:sldId id="285" r:id="rId14"/>
    <p:sldId id="286" r:id="rId15"/>
    <p:sldId id="287" r:id="rId16"/>
    <p:sldId id="288" r:id="rId17"/>
    <p:sldId id="289" r:id="rId18"/>
    <p:sldId id="290" r:id="rId19"/>
    <p:sldId id="291" r:id="rId20"/>
    <p:sldId id="292" r:id="rId21"/>
    <p:sldId id="293" r:id="rId22"/>
    <p:sldId id="294" r:id="rId23"/>
    <p:sldId id="295" r:id="rId24"/>
    <p:sldId id="296" r:id="rId25"/>
    <p:sldId id="297" r:id="rId26"/>
    <p:sldId id="298" r:id="rId27"/>
    <p:sldId id="299" r:id="rId28"/>
    <p:sldId id="300" r:id="rId29"/>
    <p:sldId id="301" r:id="rId30"/>
    <p:sldId id="302" r:id="rId31"/>
    <p:sldId id="303" r:id="rId32"/>
    <p:sldId id="304" r:id="rId33"/>
    <p:sldId id="343" r:id="rId34"/>
    <p:sldId id="306" r:id="rId35"/>
    <p:sldId id="307" r:id="rId36"/>
    <p:sldId id="308" r:id="rId37"/>
    <p:sldId id="309" r:id="rId38"/>
    <p:sldId id="310" r:id="rId39"/>
    <p:sldId id="311" r:id="rId40"/>
    <p:sldId id="312" r:id="rId41"/>
    <p:sldId id="313" r:id="rId42"/>
    <p:sldId id="314" r:id="rId43"/>
    <p:sldId id="315" r:id="rId44"/>
    <p:sldId id="316" r:id="rId45"/>
    <p:sldId id="344" r:id="rId46"/>
    <p:sldId id="318" r:id="rId47"/>
    <p:sldId id="319" r:id="rId48"/>
    <p:sldId id="320" r:id="rId49"/>
    <p:sldId id="321" r:id="rId50"/>
    <p:sldId id="322" r:id="rId51"/>
    <p:sldId id="323" r:id="rId52"/>
    <p:sldId id="324" r:id="rId53"/>
    <p:sldId id="325" r:id="rId54"/>
    <p:sldId id="326" r:id="rId55"/>
    <p:sldId id="327" r:id="rId56"/>
    <p:sldId id="328" r:id="rId57"/>
    <p:sldId id="329" r:id="rId58"/>
    <p:sldId id="330" r:id="rId59"/>
    <p:sldId id="345" r:id="rId60"/>
    <p:sldId id="332" r:id="rId61"/>
    <p:sldId id="346" r:id="rId62"/>
    <p:sldId id="347" r:id="rId63"/>
    <p:sldId id="335" r:id="rId64"/>
    <p:sldId id="336" r:id="rId65"/>
    <p:sldId id="337" r:id="rId66"/>
    <p:sldId id="338" r:id="rId67"/>
    <p:sldId id="339" r:id="rId68"/>
  </p:sldIdLst>
  <p:sldSz cx="9144000" cy="6858000" type="screen4x3"/>
  <p:notesSz cx="6858000" cy="9144000"/>
  <p:embeddedFontLst>
    <p:embeddedFont>
      <p:font typeface="HY견고딕" panose="02030600000101010101" pitchFamily="18" charset="-127"/>
      <p:regular r:id="rId69"/>
    </p:embeddedFont>
    <p:embeddedFont>
      <p:font typeface="Tahoma" panose="020B0604030504040204" pitchFamily="34" charset="0"/>
      <p:regular r:id="rId70"/>
      <p:bold r:id="rId71"/>
    </p:embeddedFont>
    <p:embeddedFont>
      <p:font typeface="맑은 고딕" panose="020B0503020000020004" pitchFamily="50" charset="-127"/>
      <p:regular r:id="rId72"/>
      <p:bold r:id="rId73"/>
    </p:embeddedFont>
    <p:embeddedFont>
      <p:font typeface="나눔손글씨 펜" panose="03040600000000000000" pitchFamily="66" charset="-127"/>
      <p:regular r:id="rId7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90" d="100"/>
          <a:sy n="90" d="100"/>
        </p:scale>
        <p:origin x="84" y="3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font" Target="fonts/font6.fntdata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font" Target="fonts/font1.fntdata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4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2.fntdata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5.fntdata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font" Target="fonts/font3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0" y="5517232"/>
            <a:ext cx="9144000" cy="1368152"/>
          </a:xfrm>
          <a:prstGeom prst="rect">
            <a:avLst/>
          </a:prstGeom>
          <a:solidFill>
            <a:srgbClr val="FC88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8" name="제목 13"/>
          <p:cNvSpPr>
            <a:spLocks noGrp="1"/>
          </p:cNvSpPr>
          <p:nvPr>
            <p:ph type="title"/>
          </p:nvPr>
        </p:nvSpPr>
        <p:spPr>
          <a:xfrm>
            <a:off x="251520" y="5709740"/>
            <a:ext cx="8229600" cy="1031628"/>
          </a:xfrm>
        </p:spPr>
        <p:txBody>
          <a:bodyPr/>
          <a:lstStyle>
            <a:lvl1pPr algn="l">
              <a:defRPr sz="4400" b="0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defRPr>
            </a:lvl1pPr>
          </a:lstStyle>
          <a:p>
            <a:r>
              <a:rPr lang="en-US" altLang="ko-KR" dirty="0" smtClean="0"/>
              <a:t>Click to edit Master title style</a:t>
            </a:r>
            <a:endParaRPr lang="ko-KR" altLang="en-US" dirty="0"/>
          </a:p>
        </p:txBody>
      </p:sp>
      <p:pic>
        <p:nvPicPr>
          <p:cNvPr id="11" name="Picture 4" descr="C:\Users\김현용\Desktop\제호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332656"/>
            <a:ext cx="1905001" cy="31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그룹 2"/>
          <p:cNvGrpSpPr/>
          <p:nvPr userDrawn="1"/>
        </p:nvGrpSpPr>
        <p:grpSpPr>
          <a:xfrm>
            <a:off x="5371176" y="1963501"/>
            <a:ext cx="3772823" cy="3553731"/>
            <a:chOff x="5371176" y="1963501"/>
            <a:chExt cx="3772823" cy="3553731"/>
          </a:xfrm>
        </p:grpSpPr>
        <p:pic>
          <p:nvPicPr>
            <p:cNvPr id="12" name="Picture 3"/>
            <p:cNvPicPr>
              <a:picLocks noChangeAspect="1" noChangeArrowheads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4749" r="8333" b="19249"/>
            <a:stretch/>
          </p:blipFill>
          <p:spPr bwMode="auto">
            <a:xfrm>
              <a:off x="5371176" y="1963501"/>
              <a:ext cx="3772823" cy="35537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" name="직사각형 12"/>
            <p:cNvSpPr/>
            <p:nvPr userDrawn="1"/>
          </p:nvSpPr>
          <p:spPr>
            <a:xfrm>
              <a:off x="7596336" y="1963501"/>
              <a:ext cx="1080120" cy="993616"/>
            </a:xfrm>
            <a:prstGeom prst="rect">
              <a:avLst/>
            </a:prstGeom>
            <a:noFill/>
            <a:ln w="57150">
              <a:gradFill flip="none" rotWithShape="1">
                <a:gsLst>
                  <a:gs pos="0">
                    <a:srgbClr val="F90F15"/>
                  </a:gs>
                  <a:gs pos="55000">
                    <a:srgbClr val="FC888B"/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/>
            <p:cNvSpPr/>
            <p:nvPr userDrawn="1"/>
          </p:nvSpPr>
          <p:spPr>
            <a:xfrm>
              <a:off x="5402746" y="4819650"/>
              <a:ext cx="648072" cy="572616"/>
            </a:xfrm>
            <a:prstGeom prst="rect">
              <a:avLst/>
            </a:prstGeom>
            <a:noFill/>
            <a:ln w="57150">
              <a:gradFill flip="none" rotWithShape="1">
                <a:gsLst>
                  <a:gs pos="0">
                    <a:srgbClr val="F90F15"/>
                  </a:gs>
                  <a:gs pos="55000">
                    <a:srgbClr val="FC888B"/>
                  </a:gs>
                </a:gsLst>
                <a:lin ang="108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5" name="Picture 3"/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" r="12584" b="78836"/>
          <a:stretch/>
        </p:blipFill>
        <p:spPr bwMode="auto">
          <a:xfrm>
            <a:off x="210394" y="3941603"/>
            <a:ext cx="3929558" cy="14049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직사각형 1"/>
          <p:cNvSpPr/>
          <p:nvPr userDrawn="1"/>
        </p:nvSpPr>
        <p:spPr>
          <a:xfrm>
            <a:off x="3275856" y="5013176"/>
            <a:ext cx="822970" cy="2602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23025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3"/>
          <p:cNvSpPr>
            <a:spLocks noGrp="1"/>
          </p:cNvSpPr>
          <p:nvPr>
            <p:ph type="title"/>
          </p:nvPr>
        </p:nvSpPr>
        <p:spPr>
          <a:xfrm>
            <a:off x="1199976" y="2348880"/>
            <a:ext cx="5100216" cy="1031628"/>
          </a:xfrm>
        </p:spPr>
        <p:txBody>
          <a:bodyPr/>
          <a:lstStyle>
            <a:lvl1pPr algn="l">
              <a:defRPr sz="4400" b="0">
                <a:solidFill>
                  <a:schemeClr val="accent5">
                    <a:lumMod val="50000"/>
                  </a:schemeClr>
                </a:solidFill>
                <a:latin typeface="나눔손글씨 펜" pitchFamily="66" charset="-127"/>
                <a:ea typeface="나눔손글씨 펜" pitchFamily="66" charset="-127"/>
              </a:defRPr>
            </a:lvl1pPr>
          </a:lstStyle>
          <a:p>
            <a:r>
              <a:rPr lang="en-US" altLang="ko-KR" dirty="0" smtClean="0"/>
              <a:t>Click to edit Master title style</a:t>
            </a:r>
            <a:endParaRPr lang="ko-KR" altLang="en-US" dirty="0"/>
          </a:p>
        </p:txBody>
      </p:sp>
      <p:pic>
        <p:nvPicPr>
          <p:cNvPr id="11" name="Picture 4" descr="C:\Users\김현용\Desktop\제호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650" y="6237312"/>
            <a:ext cx="1905001" cy="31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3"/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" t="24801" r="19532" b="9887"/>
          <a:stretch/>
        </p:blipFill>
        <p:spPr bwMode="auto">
          <a:xfrm>
            <a:off x="6643598" y="3822400"/>
            <a:ext cx="2500401" cy="303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직사각형 12"/>
          <p:cNvSpPr/>
          <p:nvPr userDrawn="1"/>
        </p:nvSpPr>
        <p:spPr>
          <a:xfrm>
            <a:off x="6410941" y="3284984"/>
            <a:ext cx="465315" cy="496808"/>
          </a:xfrm>
          <a:prstGeom prst="rect">
            <a:avLst/>
          </a:prstGeom>
          <a:noFill/>
          <a:ln w="57150">
            <a:solidFill>
              <a:srgbClr val="ED19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 userDrawn="1"/>
        </p:nvSpPr>
        <p:spPr>
          <a:xfrm>
            <a:off x="7219875" y="1939423"/>
            <a:ext cx="303684" cy="303023"/>
          </a:xfrm>
          <a:prstGeom prst="rect">
            <a:avLst/>
          </a:prstGeom>
          <a:noFill/>
          <a:ln w="57150">
            <a:solidFill>
              <a:srgbClr val="BC06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 userDrawn="1"/>
        </p:nvSpPr>
        <p:spPr>
          <a:xfrm>
            <a:off x="912341" y="2203146"/>
            <a:ext cx="5747891" cy="1328780"/>
          </a:xfrm>
          <a:prstGeom prst="rect">
            <a:avLst/>
          </a:prstGeom>
          <a:noFill/>
          <a:ln w="127000">
            <a:solidFill>
              <a:srgbClr val="BC06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/>
          <p:cNvGrpSpPr/>
          <p:nvPr userDrawn="1"/>
        </p:nvGrpSpPr>
        <p:grpSpPr>
          <a:xfrm>
            <a:off x="912341" y="1610891"/>
            <a:ext cx="4725559" cy="447607"/>
            <a:chOff x="1587302" y="1206947"/>
            <a:chExt cx="7737226" cy="565869"/>
          </a:xfrm>
        </p:grpSpPr>
        <p:pic>
          <p:nvPicPr>
            <p:cNvPr id="16" name="Picture 3"/>
            <p:cNvPicPr>
              <a:picLocks noChangeAspect="1" noChangeArrowheads="1"/>
            </p:cNvPicPr>
            <p:nvPr userDrawn="1"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7" t="7712" r="12584" b="83763"/>
            <a:stretch/>
          </p:blipFill>
          <p:spPr bwMode="auto">
            <a:xfrm>
              <a:off x="5394970" y="1206947"/>
              <a:ext cx="3929558" cy="5658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" name="Picture 3"/>
            <p:cNvPicPr>
              <a:picLocks noChangeAspect="1" noChangeArrowheads="1"/>
            </p:cNvPicPr>
            <p:nvPr userDrawn="1"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7" r="15164" b="92157"/>
            <a:stretch/>
          </p:blipFill>
          <p:spPr bwMode="auto">
            <a:xfrm>
              <a:off x="1587302" y="1231989"/>
              <a:ext cx="3813373" cy="5206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7" name="직사각형 16"/>
          <p:cNvSpPr/>
          <p:nvPr userDrawn="1"/>
        </p:nvSpPr>
        <p:spPr>
          <a:xfrm>
            <a:off x="6848475" y="1609725"/>
            <a:ext cx="511902" cy="468119"/>
          </a:xfrm>
          <a:prstGeom prst="rect">
            <a:avLst/>
          </a:prstGeom>
          <a:noFill/>
          <a:ln w="57150">
            <a:solidFill>
              <a:srgbClr val="BC06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3167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9"/>
          <p:cNvSpPr txBox="1"/>
          <p:nvPr userDrawn="1"/>
        </p:nvSpPr>
        <p:spPr>
          <a:xfrm>
            <a:off x="755576" y="620688"/>
            <a:ext cx="734481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800" spc="-15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  <a:cs typeface="Tahoma" pitchFamily="34" charset="0"/>
              </a:rPr>
              <a:t>각 절에서 다루는 내용</a:t>
            </a:r>
            <a:endParaRPr kumimoji="0" lang="ko-KR" altLang="en-US" sz="28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effectLst/>
              <a:latin typeface="HY견고딕" panose="02030600000101010101" pitchFamily="18" charset="-127"/>
              <a:ea typeface="HY견고딕" panose="02030600000101010101" pitchFamily="18" charset="-127"/>
              <a:cs typeface="Tahoma" pitchFamily="34" charset="0"/>
            </a:endParaRPr>
          </a:p>
        </p:txBody>
      </p:sp>
      <p:sp>
        <p:nvSpPr>
          <p:cNvPr id="11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rgbClr val="BC06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 hasCustomPrompt="1"/>
          </p:nvPr>
        </p:nvSpPr>
        <p:spPr>
          <a:xfrm>
            <a:off x="755576" y="1412776"/>
            <a:ext cx="7776864" cy="4680520"/>
          </a:xfrm>
        </p:spPr>
        <p:txBody>
          <a:bodyPr/>
          <a:lstStyle>
            <a:lvl1pPr marL="457200" indent="-457200">
              <a:buFont typeface="+mj-lt"/>
              <a:buAutoNum type="arabicPeriod"/>
              <a:defRPr sz="2000"/>
            </a:lvl1pPr>
            <a:lvl2pPr marL="542925" indent="-276225">
              <a:buClr>
                <a:schemeClr val="accent3">
                  <a:lumMod val="75000"/>
                </a:schemeClr>
              </a:buClr>
              <a:buFont typeface="나눔손글씨 펜" pitchFamily="66" charset="-127"/>
              <a:buChar char="→"/>
              <a:defRPr sz="1800">
                <a:latin typeface="나눔손글씨 펜" pitchFamily="66" charset="-127"/>
                <a:ea typeface="나눔손글씨 펜" pitchFamily="66" charset="-127"/>
              </a:defRPr>
            </a:lvl2pPr>
          </a:lstStyle>
          <a:p>
            <a:pPr lvl="0"/>
            <a:r>
              <a:rPr lang="ko-KR" altLang="en-US" dirty="0" smtClean="0"/>
              <a:t>마스터 텍스트 스타일을 편집합니다</a:t>
            </a:r>
            <a:r>
              <a:rPr lang="en-US" altLang="ko-KR" dirty="0" smtClean="0"/>
              <a:t>.</a:t>
            </a:r>
            <a:endParaRPr lang="ko-KR" altLang="en-US" dirty="0" smtClean="0"/>
          </a:p>
          <a:p>
            <a:pPr lvl="1"/>
            <a:r>
              <a:rPr lang="ko-KR" altLang="en-US" dirty="0" smtClean="0"/>
              <a:t> 둘째 수준</a:t>
            </a:r>
          </a:p>
        </p:txBody>
      </p:sp>
    </p:spTree>
    <p:extLst>
      <p:ext uri="{BB962C8B-B14F-4D97-AF65-F5344CB8AC3E}">
        <p14:creationId xmlns:p14="http://schemas.microsoft.com/office/powerpoint/2010/main" val="25478668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섹션 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7560840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2124744" y="764704"/>
            <a:ext cx="2339752" cy="0"/>
          </a:xfrm>
          <a:prstGeom prst="line">
            <a:avLst/>
          </a:prstGeom>
          <a:ln w="76200"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4464496" y="764704"/>
            <a:ext cx="2339752" cy="0"/>
          </a:xfrm>
          <a:prstGeom prst="line">
            <a:avLst/>
          </a:prstGeom>
          <a:ln w="76200">
            <a:solidFill>
              <a:schemeClr val="accent6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>
            <a:off x="6804248" y="764704"/>
            <a:ext cx="2339752" cy="0"/>
          </a:xfrm>
          <a:prstGeom prst="line">
            <a:avLst/>
          </a:prstGeom>
          <a:ln w="76200">
            <a:solidFill>
              <a:schemeClr val="accent6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 userDrawn="1"/>
        </p:nvCxnSpPr>
        <p:spPr>
          <a:xfrm>
            <a:off x="0" y="764704"/>
            <a:ext cx="2339752" cy="0"/>
          </a:xfrm>
          <a:prstGeom prst="line">
            <a:avLst/>
          </a:prstGeom>
          <a:ln w="762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내용 개체 틀 2"/>
          <p:cNvSpPr>
            <a:spLocks noGrp="1"/>
          </p:cNvSpPr>
          <p:nvPr>
            <p:ph idx="10"/>
          </p:nvPr>
        </p:nvSpPr>
        <p:spPr>
          <a:xfrm>
            <a:off x="179512" y="908720"/>
            <a:ext cx="8784976" cy="5688632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3">
                  <a:lumMod val="75000"/>
                </a:schemeClr>
              </a:buClr>
              <a:buFont typeface="Wingdings" pitchFamily="2" charset="2"/>
              <a:buChar char="n"/>
              <a:defRPr sz="2000" b="0">
                <a:latin typeface="+mn-ea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600"/>
            </a:lvl3pPr>
            <a:lvl4pPr marL="809625" indent="-180975">
              <a:spcAft>
                <a:spcPts val="300"/>
              </a:spcAft>
              <a:buSzPct val="96000"/>
              <a:defRPr sz="1400"/>
            </a:lvl4pPr>
            <a:lvl5pPr marL="990600" indent="-180975">
              <a:defRPr sz="14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160923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섹션 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7560840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2124744" y="764704"/>
            <a:ext cx="2339752" cy="0"/>
          </a:xfrm>
          <a:prstGeom prst="line">
            <a:avLst/>
          </a:prstGeom>
          <a:ln w="76200"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4464496" y="764704"/>
            <a:ext cx="2339752" cy="0"/>
          </a:xfrm>
          <a:prstGeom prst="line">
            <a:avLst/>
          </a:prstGeom>
          <a:ln w="76200">
            <a:solidFill>
              <a:schemeClr val="accent6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>
            <a:off x="6804248" y="764704"/>
            <a:ext cx="2339752" cy="0"/>
          </a:xfrm>
          <a:prstGeom prst="line">
            <a:avLst/>
          </a:prstGeom>
          <a:ln w="76200">
            <a:solidFill>
              <a:schemeClr val="accent6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 userDrawn="1"/>
        </p:nvCxnSpPr>
        <p:spPr>
          <a:xfrm>
            <a:off x="0" y="764704"/>
            <a:ext cx="2339752" cy="0"/>
          </a:xfrm>
          <a:prstGeom prst="line">
            <a:avLst/>
          </a:prstGeom>
          <a:ln w="762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내용 개체 틀 2"/>
          <p:cNvSpPr>
            <a:spLocks noGrp="1"/>
          </p:cNvSpPr>
          <p:nvPr>
            <p:ph idx="10"/>
          </p:nvPr>
        </p:nvSpPr>
        <p:spPr>
          <a:xfrm>
            <a:off x="179512" y="908720"/>
            <a:ext cx="792088" cy="5688632"/>
          </a:xfr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Clr>
                <a:schemeClr val="accent3">
                  <a:lumMod val="75000"/>
                </a:schemeClr>
              </a:buClr>
              <a:buFont typeface="Wingdings" pitchFamily="2" charset="2"/>
              <a:buNone/>
              <a:defRPr sz="1800" b="1">
                <a:solidFill>
                  <a:schemeClr val="accent3">
                    <a:lumMod val="75000"/>
                  </a:schemeClr>
                </a:solidFill>
                <a:latin typeface="나눔손글씨 펜" pitchFamily="66" charset="-127"/>
                <a:ea typeface="나눔손글씨 펜" pitchFamily="66" charset="-127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600"/>
            </a:lvl3pPr>
            <a:lvl4pPr marL="809625" indent="-180975">
              <a:spcAft>
                <a:spcPts val="300"/>
              </a:spcAft>
              <a:buSzPct val="96000"/>
              <a:defRPr sz="1400"/>
            </a:lvl4pPr>
            <a:lvl5pPr marL="990600" indent="-180975">
              <a:defRPr sz="14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8" name="내용 개체 틀 2"/>
          <p:cNvSpPr>
            <a:spLocks noGrp="1"/>
          </p:cNvSpPr>
          <p:nvPr>
            <p:ph idx="11"/>
          </p:nvPr>
        </p:nvSpPr>
        <p:spPr>
          <a:xfrm>
            <a:off x="827584" y="908720"/>
            <a:ext cx="7992888" cy="5688632"/>
          </a:xfr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Clr>
                <a:schemeClr val="accent3">
                  <a:lumMod val="75000"/>
                </a:schemeClr>
              </a:buClr>
              <a:buFont typeface="Wingdings" pitchFamily="2" charset="2"/>
              <a:buNone/>
              <a:defRPr sz="1600" b="0">
                <a:latin typeface="+mj-ea"/>
                <a:ea typeface="+mj-ea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600"/>
            </a:lvl3pPr>
            <a:lvl4pPr marL="809625" indent="-180975">
              <a:spcAft>
                <a:spcPts val="300"/>
              </a:spcAft>
              <a:buSzPct val="96000"/>
              <a:defRPr sz="1400"/>
            </a:lvl4pPr>
            <a:lvl5pPr marL="990600" indent="-180975">
              <a:defRPr sz="14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33637016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섹션 목차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560840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2124744" y="908051"/>
            <a:ext cx="2339752" cy="0"/>
          </a:xfrm>
          <a:prstGeom prst="line">
            <a:avLst/>
          </a:prstGeom>
          <a:ln w="76200">
            <a:solidFill>
              <a:schemeClr val="tx2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4464496" y="908051"/>
            <a:ext cx="2339752" cy="0"/>
          </a:xfrm>
          <a:prstGeom prst="line">
            <a:avLst/>
          </a:prstGeom>
          <a:ln w="76200">
            <a:solidFill>
              <a:schemeClr val="tx2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>
            <a:off x="6804248" y="908051"/>
            <a:ext cx="2339752" cy="0"/>
          </a:xfrm>
          <a:prstGeom prst="line">
            <a:avLst/>
          </a:prstGeom>
          <a:ln w="76200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 userDrawn="1"/>
        </p:nvCxnSpPr>
        <p:spPr>
          <a:xfrm>
            <a:off x="0" y="908051"/>
            <a:ext cx="2339752" cy="0"/>
          </a:xfrm>
          <a:prstGeom prst="line">
            <a:avLst/>
          </a:prstGeom>
          <a:ln w="76200"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Font typeface="Wingdings" pitchFamily="2" charset="2"/>
              <a:buChar char="n"/>
              <a:defRPr sz="2000" b="1">
                <a:latin typeface="+mn-ea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600"/>
            </a:lvl3pPr>
            <a:lvl4pPr marL="809625" indent="-180975">
              <a:spcAft>
                <a:spcPts val="300"/>
              </a:spcAft>
              <a:buSzPct val="96000"/>
              <a:defRPr sz="1400"/>
            </a:lvl4pPr>
            <a:lvl5pPr marL="990600" indent="-180975">
              <a:defRPr sz="14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883087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251520" y="274638"/>
            <a:ext cx="8712968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251520" y="1600200"/>
            <a:ext cx="8712968" cy="4853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534869"/>
            <a:ext cx="2133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fld id="{3C4A7B72-6AE8-49C2-8F32-E8A725FD610D}" type="datetimeFigureOut">
              <a:rPr lang="ko-KR" altLang="en-US" smtClean="0"/>
              <a:pPr>
                <a:defRPr/>
              </a:pPr>
              <a:t>2024-08-17</a:t>
            </a:fld>
            <a:endParaRPr lang="ko-KR" altLang="en-US" dirty="0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525344"/>
            <a:ext cx="2895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515819"/>
            <a:ext cx="2133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50631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0" r:id="rId6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Blip>
          <a:blip r:embed="rId8"/>
        </a:buBlip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손글씨 펜 OTF" pitchFamily="66" charset="-127"/>
                <a:ea typeface="나눔손글씨 펜 OTF" pitchFamily="66" charset="-127"/>
              </a:rPr>
              <a:t>2</a:t>
            </a:r>
            <a:r>
              <a:rPr lang="ko-KR" altLang="en-US" dirty="0">
                <a:latin typeface="나눔손글씨 펜 OTF" pitchFamily="66" charset="-127"/>
                <a:ea typeface="나눔손글씨 펜 OTF" pitchFamily="66" charset="-127"/>
              </a:rPr>
              <a:t>장</a:t>
            </a:r>
            <a:r>
              <a:rPr lang="en-US" altLang="ko-KR" dirty="0">
                <a:latin typeface="나눔손글씨 펜 OTF" pitchFamily="66" charset="-127"/>
                <a:ea typeface="나눔손글씨 펜 OTF" pitchFamily="66" charset="-127"/>
              </a:rPr>
              <a:t>. </a:t>
            </a:r>
            <a:r>
              <a:rPr lang="ko-KR" altLang="en-US" dirty="0">
                <a:latin typeface="나눔손글씨 펜 OTF" pitchFamily="66" charset="-127"/>
                <a:ea typeface="나눔손글씨 펜 OTF" pitchFamily="66" charset="-127"/>
              </a:rPr>
              <a:t>영상 처리</a:t>
            </a:r>
          </a:p>
        </p:txBody>
      </p:sp>
    </p:spTree>
    <p:extLst>
      <p:ext uri="{BB962C8B-B14F-4D97-AF65-F5344CB8AC3E}">
        <p14:creationId xmlns:p14="http://schemas.microsoft.com/office/powerpoint/2010/main" val="163547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2.2 </a:t>
            </a:r>
            <a:r>
              <a:rPr lang="ko-KR" altLang="en-US" dirty="0" smtClean="0"/>
              <a:t>히스토그램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Font typeface="Wingdings" pitchFamily="2" charset="2"/>
              <a:buNone/>
            </a:pPr>
            <a:r>
              <a:rPr lang="en-US" altLang="ko-KR" sz="2800" dirty="0" smtClean="0">
                <a:solidFill>
                  <a:schemeClr val="accent3">
                    <a:lumMod val="75000"/>
                  </a:schemeClr>
                </a:solidFill>
                <a:latin typeface="나눔손글씨 펜 OTF" pitchFamily="66" charset="-127"/>
                <a:ea typeface="나눔손글씨 펜 OTF" pitchFamily="66" charset="-127"/>
              </a:rPr>
              <a:t>2.2.1 </a:t>
            </a:r>
            <a:r>
              <a:rPr lang="ko-KR" altLang="en-US" sz="2800" dirty="0">
                <a:solidFill>
                  <a:schemeClr val="accent3">
                    <a:lumMod val="75000"/>
                  </a:schemeClr>
                </a:solidFill>
                <a:latin typeface="나눔손글씨 펜 OTF" pitchFamily="66" charset="-127"/>
                <a:ea typeface="나눔손글씨 펜 OTF" pitchFamily="66" charset="-127"/>
              </a:rPr>
              <a:t>히스토그램 계산</a:t>
            </a:r>
            <a:endParaRPr lang="en-US" altLang="ko-KR" sz="2800" dirty="0">
              <a:solidFill>
                <a:schemeClr val="accent3">
                  <a:lumMod val="75000"/>
                </a:schemeClr>
              </a:solidFill>
              <a:latin typeface="나눔손글씨 펜 OTF" pitchFamily="66" charset="-127"/>
              <a:ea typeface="나눔손글씨 펜 OTF" pitchFamily="66" charset="-127"/>
            </a:endParaRPr>
          </a:p>
          <a:p>
            <a:pPr marL="0" indent="0">
              <a:buFont typeface="Wingdings" pitchFamily="2" charset="2"/>
              <a:buNone/>
            </a:pPr>
            <a:r>
              <a:rPr lang="en-US" altLang="ko-KR" sz="2800" dirty="0" smtClean="0">
                <a:solidFill>
                  <a:schemeClr val="accent3">
                    <a:lumMod val="75000"/>
                  </a:schemeClr>
                </a:solidFill>
                <a:latin typeface="나눔손글씨 펜 OTF" pitchFamily="66" charset="-127"/>
                <a:ea typeface="나눔손글씨 펜 OTF" pitchFamily="66" charset="-127"/>
              </a:rPr>
              <a:t>2.2.2 </a:t>
            </a:r>
            <a:r>
              <a:rPr lang="ko-KR" altLang="en-US" sz="2800" dirty="0">
                <a:solidFill>
                  <a:schemeClr val="accent3">
                    <a:lumMod val="75000"/>
                  </a:schemeClr>
                </a:solidFill>
                <a:latin typeface="나눔손글씨 펜 OTF" pitchFamily="66" charset="-127"/>
                <a:ea typeface="나눔손글씨 펜 OTF" pitchFamily="66" charset="-127"/>
              </a:rPr>
              <a:t>히스토그램 용도</a:t>
            </a:r>
            <a:endParaRPr lang="en-US" altLang="ko-KR" sz="2800" dirty="0">
              <a:solidFill>
                <a:schemeClr val="accent3">
                  <a:lumMod val="75000"/>
                </a:schemeClr>
              </a:solidFill>
              <a:latin typeface="나눔손글씨 펜 OTF" pitchFamily="66" charset="-127"/>
              <a:ea typeface="나눔손글씨 펜 OTF" pitchFamily="66" charset="-127"/>
            </a:endParaRPr>
          </a:p>
          <a:p>
            <a:pPr marL="0" indent="0">
              <a:buFont typeface="Wingdings" pitchFamily="2" charset="2"/>
              <a:buNone/>
            </a:pPr>
            <a:r>
              <a:rPr lang="en-US" altLang="ko-KR" sz="2800" dirty="0" smtClean="0">
                <a:solidFill>
                  <a:schemeClr val="accent3">
                    <a:lumMod val="75000"/>
                  </a:schemeClr>
                </a:solidFill>
                <a:latin typeface="나눔손글씨 펜 OTF" pitchFamily="66" charset="-127"/>
                <a:ea typeface="나눔손글씨 펜 OTF" pitchFamily="66" charset="-127"/>
              </a:rPr>
              <a:t>2.2.3 </a:t>
            </a:r>
            <a:r>
              <a:rPr lang="ko-KR" altLang="en-US" sz="2800" dirty="0">
                <a:solidFill>
                  <a:schemeClr val="accent3">
                    <a:lumMod val="75000"/>
                  </a:schemeClr>
                </a:solidFill>
                <a:latin typeface="나눔손글씨 펜 OTF" pitchFamily="66" charset="-127"/>
                <a:ea typeface="나눔손글씨 펜 OTF" pitchFamily="66" charset="-127"/>
              </a:rPr>
              <a:t>히스토그램 </a:t>
            </a:r>
            <a:r>
              <a:rPr lang="ko-KR" altLang="en-US" sz="2800" dirty="0" err="1">
                <a:solidFill>
                  <a:schemeClr val="accent3">
                    <a:lumMod val="75000"/>
                  </a:schemeClr>
                </a:solidFill>
                <a:latin typeface="나눔손글씨 펜 OTF" pitchFamily="66" charset="-127"/>
                <a:ea typeface="나눔손글씨 펜 OTF" pitchFamily="66" charset="-127"/>
              </a:rPr>
              <a:t>역투영과</a:t>
            </a:r>
            <a:r>
              <a:rPr lang="ko-KR" altLang="en-US" sz="2800" dirty="0">
                <a:solidFill>
                  <a:schemeClr val="accent3">
                    <a:lumMod val="75000"/>
                  </a:schemeClr>
                </a:solidFill>
                <a:latin typeface="나눔손글씨 펜 OTF" pitchFamily="66" charset="-127"/>
                <a:ea typeface="나눔손글씨 펜 OTF" pitchFamily="66" charset="-127"/>
              </a:rPr>
              <a:t> 얼굴 검출</a:t>
            </a:r>
            <a:endParaRPr lang="en-US" altLang="ko-KR" sz="2800" dirty="0">
              <a:solidFill>
                <a:schemeClr val="accent3">
                  <a:lumMod val="75000"/>
                </a:schemeClr>
              </a:solidFill>
              <a:latin typeface="나눔손글씨 펜 OTF" pitchFamily="66" charset="-127"/>
              <a:ea typeface="나눔손글씨 펜 OTF" pitchFamily="66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64758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2.2.1 </a:t>
            </a:r>
            <a:r>
              <a:rPr lang="ko-KR" altLang="en-US" dirty="0" smtClean="0"/>
              <a:t>히스토그램 계산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908720"/>
            <a:ext cx="8784976" cy="5688632"/>
          </a:xfrm>
        </p:spPr>
        <p:txBody>
          <a:bodyPr/>
          <a:lstStyle/>
          <a:p>
            <a:r>
              <a:rPr lang="ko-KR" altLang="en-US" dirty="0" smtClean="0"/>
              <a:t>히스토그램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[0,</a:t>
            </a:r>
            <a:r>
              <a:rPr lang="en-US" altLang="ko-KR" i="1" dirty="0" smtClean="0"/>
              <a:t>L</a:t>
            </a:r>
            <a:r>
              <a:rPr lang="en-US" altLang="ko-KR" dirty="0" smtClean="0"/>
              <a:t>-1] </a:t>
            </a:r>
            <a:r>
              <a:rPr lang="ko-KR" altLang="en-US" dirty="0" smtClean="0"/>
              <a:t>사이의 </a:t>
            </a:r>
            <a:r>
              <a:rPr lang="ko-KR" altLang="en-US" dirty="0" err="1" smtClean="0"/>
              <a:t>명암값</a:t>
            </a:r>
            <a:r>
              <a:rPr lang="ko-KR" altLang="en-US" dirty="0" smtClean="0"/>
              <a:t> 각각이 영상에 몇 번 나타나는지 표시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히스토그램 </a:t>
            </a:r>
            <a:r>
              <a:rPr lang="en-US" altLang="ko-KR" i="1" dirty="0" smtClean="0"/>
              <a:t>h</a:t>
            </a:r>
            <a:r>
              <a:rPr lang="ko-KR" altLang="en-US" dirty="0" smtClean="0"/>
              <a:t>와 정규화 히스토그램</a:t>
            </a:r>
            <a:endParaRPr lang="en-US" altLang="ko-KR" dirty="0" smtClean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792" y="3513014"/>
            <a:ext cx="7010544" cy="28683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2301452"/>
            <a:ext cx="4752528" cy="10326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84619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2.2.1 </a:t>
            </a:r>
            <a:r>
              <a:rPr lang="ko-KR" altLang="en-US" dirty="0" smtClean="0"/>
              <a:t>히스토그램 계산</a:t>
            </a:r>
            <a:endParaRPr lang="ko-KR" alt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575" y="980728"/>
            <a:ext cx="8324850" cy="437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38813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2.2.2 </a:t>
            </a:r>
            <a:r>
              <a:rPr lang="ko-KR" altLang="en-US" dirty="0" smtClean="0"/>
              <a:t>히스토그램 용도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영상의 특성 </a:t>
            </a:r>
            <a:r>
              <a:rPr lang="ko-KR" altLang="en-US" dirty="0" smtClean="0"/>
              <a:t>파악</a:t>
            </a:r>
            <a:endParaRPr lang="en-US" altLang="ko-KR" dirty="0" smtClean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449871"/>
            <a:ext cx="4032448" cy="50100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52302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2.2.2 </a:t>
            </a:r>
            <a:r>
              <a:rPr lang="ko-KR" altLang="en-US" dirty="0" smtClean="0"/>
              <a:t>히스토그램 용도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히스토그램 </a:t>
            </a:r>
            <a:r>
              <a:rPr lang="ko-KR" altLang="en-US" dirty="0" err="1" smtClean="0"/>
              <a:t>평활화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히스토그램을 평평하게 만들어 주는 연산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명암의 동적 범위를 확장하여 영상의 품질을 향상시켜줌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누적 히스토그램 </a:t>
            </a:r>
            <a:r>
              <a:rPr lang="en-US" altLang="ko-KR" i="1" dirty="0" smtClean="0"/>
              <a:t>c</a:t>
            </a:r>
            <a:r>
              <a:rPr lang="en-US" altLang="ko-KR" dirty="0" smtClean="0"/>
              <a:t>(.)</a:t>
            </a:r>
            <a:r>
              <a:rPr lang="ko-KR" altLang="en-US" dirty="0" smtClean="0"/>
              <a:t>를 </a:t>
            </a:r>
            <a:r>
              <a:rPr lang="ko-KR" altLang="en-US" dirty="0" err="1" smtClean="0"/>
              <a:t>매핑</a:t>
            </a:r>
            <a:r>
              <a:rPr lang="ko-KR" altLang="en-US" dirty="0" smtClean="0"/>
              <a:t> 함수로 사용</a:t>
            </a:r>
            <a:endParaRPr lang="en-US" altLang="ko-KR" dirty="0" smtClean="0"/>
          </a:p>
          <a:p>
            <a:pPr lvl="1"/>
            <a:endParaRPr lang="en-US" altLang="ko-KR" dirty="0" smtClean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2203" y="2564904"/>
            <a:ext cx="5572125" cy="1000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44293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2.2.2 </a:t>
            </a:r>
            <a:r>
              <a:rPr lang="ko-KR" altLang="en-US" dirty="0" smtClean="0"/>
              <a:t>히스토그램 용도</a:t>
            </a:r>
            <a:endParaRPr lang="ko-KR" altLang="en-US" dirty="0"/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980728"/>
            <a:ext cx="7776864" cy="46200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2508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2.2.2 </a:t>
            </a:r>
            <a:r>
              <a:rPr lang="ko-KR" altLang="en-US" dirty="0" smtClean="0"/>
              <a:t>히스토그램 용도</a:t>
            </a:r>
            <a:endParaRPr lang="ko-KR" altLang="en-US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007709"/>
            <a:ext cx="5904656" cy="45095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48812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2.2.2 </a:t>
            </a:r>
            <a:r>
              <a:rPr lang="ko-KR" altLang="en-US" dirty="0" smtClean="0"/>
              <a:t>히스토그램 용도</a:t>
            </a:r>
            <a:endParaRPr lang="ko-KR" altLang="en-US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372" y="921420"/>
            <a:ext cx="7128133" cy="30116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97372" y="3933056"/>
            <a:ext cx="6373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ko-KR" altLang="en-US" dirty="0" smtClean="0">
                <a:sym typeface="Wingdings" panose="05000000000000000000" pitchFamily="2" charset="2"/>
              </a:rPr>
              <a:t>영상처리 연산은 분별력을 가지고 활용 여부 결정해야 함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0637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2.2.3 </a:t>
            </a:r>
            <a:r>
              <a:rPr lang="ko-KR" altLang="en-US" dirty="0" smtClean="0"/>
              <a:t>히스토그램 </a:t>
            </a:r>
            <a:r>
              <a:rPr lang="ko-KR" altLang="en-US" dirty="0" err="1" smtClean="0"/>
              <a:t>역투영과</a:t>
            </a:r>
            <a:r>
              <a:rPr lang="ko-KR" altLang="en-US" dirty="0" smtClean="0"/>
              <a:t> 얼굴 검출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히스토그램 </a:t>
            </a:r>
            <a:r>
              <a:rPr lang="ko-KR" altLang="en-US" dirty="0" err="1" smtClean="0"/>
              <a:t>역투영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히스토그램을 </a:t>
            </a:r>
            <a:r>
              <a:rPr lang="ko-KR" altLang="en-US" dirty="0" err="1" smtClean="0"/>
              <a:t>매핑</a:t>
            </a:r>
            <a:r>
              <a:rPr lang="ko-KR" altLang="en-US" dirty="0" smtClean="0"/>
              <a:t> 함수로 사용하여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화소</a:t>
            </a:r>
            <a:r>
              <a:rPr lang="ko-KR" altLang="en-US" dirty="0" smtClean="0"/>
              <a:t> 값을 신뢰도 값으로 변환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r>
              <a:rPr lang="ko-KR" altLang="en-US" dirty="0" smtClean="0"/>
              <a:t>얼굴 검출 예</a:t>
            </a:r>
            <a:r>
              <a:rPr lang="en-US" altLang="ko-KR" dirty="0" smtClean="0"/>
              <a:t>: </a:t>
            </a:r>
            <a:r>
              <a:rPr lang="ko-KR" altLang="en-US" dirty="0" smtClean="0"/>
              <a:t>모델 얼굴과 </a:t>
            </a:r>
            <a:r>
              <a:rPr lang="en-US" altLang="ko-KR" dirty="0" smtClean="0"/>
              <a:t>2</a:t>
            </a:r>
            <a:r>
              <a:rPr lang="ko-KR" altLang="en-US" dirty="0" smtClean="0"/>
              <a:t>차원 히스토그램</a:t>
            </a:r>
            <a:endParaRPr lang="en-US" altLang="ko-KR" dirty="0" smtClean="0"/>
          </a:p>
          <a:p>
            <a:pPr lvl="1"/>
            <a:endParaRPr lang="en-US" altLang="ko-KR" dirty="0" smtClean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685256"/>
            <a:ext cx="5544616" cy="29670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35460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2.2.3 </a:t>
            </a:r>
            <a:r>
              <a:rPr lang="ko-KR" altLang="en-US" dirty="0" smtClean="0"/>
              <a:t>히스토그램 </a:t>
            </a:r>
            <a:r>
              <a:rPr lang="ko-KR" altLang="en-US" dirty="0" err="1" smtClean="0"/>
              <a:t>역투영과</a:t>
            </a:r>
            <a:r>
              <a:rPr lang="ko-KR" altLang="en-US" dirty="0" smtClean="0"/>
              <a:t> 얼굴 검출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/>
              <a:t>2</a:t>
            </a:r>
            <a:r>
              <a:rPr lang="ko-KR" altLang="en-US" dirty="0" smtClean="0"/>
              <a:t>차원 히스토그램</a:t>
            </a:r>
            <a:endParaRPr lang="en-US" altLang="ko-KR" dirty="0" smtClean="0"/>
          </a:p>
          <a:p>
            <a:pPr lvl="1"/>
            <a:endParaRPr lang="en-US" altLang="ko-KR" dirty="0" smtClean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656" y="1484784"/>
            <a:ext cx="8305800" cy="3705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00609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PREVIEW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영상 처리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주어진 목적을 달성하기 위해 원래 영상을 새로운 영상으로 변환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컴퓨터 비전의 전처리 과정</a:t>
            </a:r>
            <a:endParaRPr lang="en-US" altLang="ko-KR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2204864"/>
            <a:ext cx="4968552" cy="3853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355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2.2.3 </a:t>
            </a:r>
            <a:r>
              <a:rPr lang="ko-KR" altLang="en-US" dirty="0" smtClean="0"/>
              <a:t>히스토그램 </a:t>
            </a:r>
            <a:r>
              <a:rPr lang="ko-KR" altLang="en-US" dirty="0" err="1" smtClean="0"/>
              <a:t>역투영과</a:t>
            </a:r>
            <a:r>
              <a:rPr lang="ko-KR" altLang="en-US" dirty="0" smtClean="0"/>
              <a:t> 얼굴 검출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얼굴 검출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모델 얼굴에서 구한 히스토그램 </a:t>
            </a:r>
            <a:r>
              <a:rPr lang="en-US" altLang="ko-KR" i="1" dirty="0" err="1" smtClean="0"/>
              <a:t>h</a:t>
            </a:r>
            <a:r>
              <a:rPr lang="en-US" altLang="ko-KR" i="1" baseline="-25000" dirty="0" err="1" smtClean="0"/>
              <a:t>m</a:t>
            </a:r>
            <a:r>
              <a:rPr lang="ko-KR" altLang="en-US" dirty="0" smtClean="0"/>
              <a:t>은 </a:t>
            </a:r>
            <a:r>
              <a:rPr lang="ko-KR" altLang="en-US" dirty="0" err="1" smtClean="0"/>
              <a:t>화소의</a:t>
            </a:r>
            <a:r>
              <a:rPr lang="ko-KR" altLang="en-US" dirty="0" smtClean="0"/>
              <a:t> 컬러 값을 얼굴에 해당하는 신뢰도 값으로 변환해줌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실제로는 비율 히스토그램 </a:t>
            </a:r>
            <a:r>
              <a:rPr lang="en-US" altLang="ko-KR" i="1" dirty="0" err="1" smtClean="0"/>
              <a:t>h</a:t>
            </a:r>
            <a:r>
              <a:rPr lang="en-US" altLang="ko-KR" i="1" baseline="-25000" dirty="0" err="1" smtClean="0"/>
              <a:t>r</a:t>
            </a:r>
            <a:r>
              <a:rPr lang="ko-KR" altLang="en-US" dirty="0" smtClean="0"/>
              <a:t>을 사용</a:t>
            </a:r>
            <a:endParaRPr lang="en-US" altLang="ko-KR" dirty="0" smtClean="0"/>
          </a:p>
          <a:p>
            <a:pPr lvl="1"/>
            <a:endParaRPr lang="en-US" altLang="ko-KR" dirty="0" smtClean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985" y="2475359"/>
            <a:ext cx="6048375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18702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2.2.3 </a:t>
            </a:r>
            <a:r>
              <a:rPr lang="ko-KR" altLang="en-US" dirty="0" smtClean="0"/>
              <a:t>히스토그램 </a:t>
            </a:r>
            <a:r>
              <a:rPr lang="ko-KR" altLang="en-US" dirty="0" err="1" smtClean="0"/>
              <a:t>역투영과</a:t>
            </a:r>
            <a:r>
              <a:rPr lang="ko-KR" altLang="en-US" dirty="0" smtClean="0"/>
              <a:t> 얼굴 검출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히스토그램 </a:t>
            </a:r>
            <a:r>
              <a:rPr lang="ko-KR" altLang="en-US" dirty="0" err="1" smtClean="0"/>
              <a:t>역투영</a:t>
            </a:r>
            <a:r>
              <a:rPr lang="ko-KR" altLang="en-US" dirty="0" smtClean="0"/>
              <a:t> 알고리즘</a:t>
            </a:r>
            <a:endParaRPr lang="en-US" altLang="ko-KR" dirty="0" smtClean="0"/>
          </a:p>
          <a:p>
            <a:pPr lvl="1"/>
            <a:endParaRPr lang="en-US" altLang="ko-KR" dirty="0" smtClean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942" y="1484784"/>
            <a:ext cx="8315325" cy="335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9414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2.2.3 </a:t>
            </a:r>
            <a:r>
              <a:rPr lang="ko-KR" altLang="en-US" dirty="0" smtClean="0"/>
              <a:t>히스토그램 </a:t>
            </a:r>
            <a:r>
              <a:rPr lang="ko-KR" altLang="en-US" dirty="0" err="1" smtClean="0"/>
              <a:t>역투영과</a:t>
            </a:r>
            <a:r>
              <a:rPr lang="ko-KR" altLang="en-US" dirty="0" smtClean="0"/>
              <a:t> 얼굴 검출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히스토그램 </a:t>
            </a:r>
            <a:r>
              <a:rPr lang="ko-KR" altLang="en-US" dirty="0" err="1" smtClean="0"/>
              <a:t>역투영</a:t>
            </a:r>
            <a:r>
              <a:rPr lang="ko-KR" altLang="en-US" dirty="0" smtClean="0"/>
              <a:t> 결과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얼굴 영역은 높은 신뢰도 값</a:t>
            </a:r>
            <a:r>
              <a:rPr lang="en-US" altLang="ko-KR" dirty="0" smtClean="0"/>
              <a:t>, </a:t>
            </a:r>
            <a:r>
              <a:rPr lang="ko-KR" altLang="en-US" dirty="0" smtClean="0"/>
              <a:t>손 영역도 높은 값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한계</a:t>
            </a:r>
            <a:r>
              <a:rPr lang="en-US" altLang="ko-KR" dirty="0" smtClean="0"/>
              <a:t>: </a:t>
            </a:r>
            <a:r>
              <a:rPr lang="ko-KR" altLang="en-US" dirty="0" smtClean="0"/>
              <a:t>비슷한 색 분포를 갖는 다른 물체 구별 못함</a:t>
            </a:r>
            <a:r>
              <a:rPr lang="en-US" altLang="ko-KR" dirty="0" smtClean="0"/>
              <a:t>. </a:t>
            </a:r>
            <a:r>
              <a:rPr lang="ko-KR" altLang="en-US" dirty="0" smtClean="0"/>
              <a:t>검출 대상이 여러 색 분포를 갖는 경우 오류 가능성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장점</a:t>
            </a:r>
            <a:r>
              <a:rPr lang="en-US" altLang="ko-KR" dirty="0" smtClean="0"/>
              <a:t>: </a:t>
            </a:r>
            <a:r>
              <a:rPr lang="ko-KR" altLang="en-US" dirty="0" smtClean="0"/>
              <a:t>배경을 조정할 수 있는 상황에 적합 </a:t>
            </a:r>
            <a:r>
              <a:rPr lang="en-US" altLang="ko-KR" dirty="0" smtClean="0"/>
              <a:t>(</a:t>
            </a:r>
            <a:r>
              <a:rPr lang="ko-KR" altLang="en-US" dirty="0" smtClean="0"/>
              <a:t>이동과</a:t>
            </a:r>
            <a:r>
              <a:rPr lang="en-US" altLang="ko-KR" dirty="0" smtClean="0"/>
              <a:t> </a:t>
            </a:r>
            <a:r>
              <a:rPr lang="ko-KR" altLang="en-US" dirty="0" smtClean="0"/>
              <a:t>회전에 불변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가림</a:t>
            </a:r>
            <a:r>
              <a:rPr lang="en-US" altLang="ko-KR" baseline="30000" dirty="0" smtClean="0"/>
              <a:t>occlusion</a:t>
            </a:r>
            <a:r>
              <a:rPr lang="ko-KR" altLang="en-US" dirty="0" smtClean="0"/>
              <a:t>에 강인</a:t>
            </a:r>
            <a:r>
              <a:rPr lang="en-US" altLang="ko-KR" dirty="0" smtClean="0"/>
              <a:t>)</a:t>
            </a:r>
          </a:p>
          <a:p>
            <a:pPr lvl="1"/>
            <a:endParaRPr lang="en-US" altLang="ko-KR" dirty="0" smtClean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696" y="2780928"/>
            <a:ext cx="3947170" cy="314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71182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2.3 </a:t>
            </a:r>
            <a:r>
              <a:rPr lang="ko-KR" altLang="en-US" dirty="0" smtClean="0"/>
              <a:t>이진</a:t>
            </a:r>
            <a:r>
              <a:rPr lang="en-US" altLang="ko-KR" dirty="0" smtClean="0"/>
              <a:t> </a:t>
            </a:r>
            <a:r>
              <a:rPr lang="ko-KR" altLang="en-US" dirty="0" smtClean="0"/>
              <a:t>영상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Font typeface="Wingdings" pitchFamily="2" charset="2"/>
              <a:buNone/>
            </a:pPr>
            <a:r>
              <a:rPr lang="en-US" altLang="ko-KR" sz="2800" dirty="0" smtClean="0">
                <a:solidFill>
                  <a:schemeClr val="accent3">
                    <a:lumMod val="75000"/>
                  </a:schemeClr>
                </a:solidFill>
                <a:latin typeface="나눔손글씨 펜 OTF" pitchFamily="66" charset="-127"/>
                <a:ea typeface="나눔손글씨 펜 OTF" pitchFamily="66" charset="-127"/>
              </a:rPr>
              <a:t>2.3.1 </a:t>
            </a:r>
            <a:r>
              <a:rPr lang="ko-KR" altLang="en-US" sz="2800" dirty="0">
                <a:solidFill>
                  <a:schemeClr val="accent3">
                    <a:lumMod val="75000"/>
                  </a:schemeClr>
                </a:solidFill>
                <a:latin typeface="나눔손글씨 펜 OTF" pitchFamily="66" charset="-127"/>
                <a:ea typeface="나눔손글씨 펜 OTF" pitchFamily="66" charset="-127"/>
              </a:rPr>
              <a:t>이진화와 </a:t>
            </a:r>
            <a:r>
              <a:rPr lang="ko-KR" altLang="en-US" sz="2800" dirty="0" err="1">
                <a:solidFill>
                  <a:schemeClr val="accent3">
                    <a:lumMod val="75000"/>
                  </a:schemeClr>
                </a:solidFill>
                <a:latin typeface="나눔손글씨 펜 OTF" pitchFamily="66" charset="-127"/>
                <a:ea typeface="나눔손글씨 펜 OTF" pitchFamily="66" charset="-127"/>
              </a:rPr>
              <a:t>오츄</a:t>
            </a:r>
            <a:r>
              <a:rPr lang="ko-KR" altLang="en-US" sz="2800" dirty="0">
                <a:solidFill>
                  <a:schemeClr val="accent3">
                    <a:lumMod val="75000"/>
                  </a:schemeClr>
                </a:solidFill>
                <a:latin typeface="나눔손글씨 펜 OTF" pitchFamily="66" charset="-127"/>
                <a:ea typeface="나눔손글씨 펜 OTF" pitchFamily="66" charset="-127"/>
              </a:rPr>
              <a:t> 알고리즘</a:t>
            </a:r>
            <a:endParaRPr lang="en-US" altLang="ko-KR" sz="2800" dirty="0">
              <a:solidFill>
                <a:schemeClr val="accent3">
                  <a:lumMod val="75000"/>
                </a:schemeClr>
              </a:solidFill>
              <a:latin typeface="나눔손글씨 펜 OTF" pitchFamily="66" charset="-127"/>
              <a:ea typeface="나눔손글씨 펜 OTF" pitchFamily="66" charset="-127"/>
            </a:endParaRPr>
          </a:p>
          <a:p>
            <a:pPr marL="0" indent="0">
              <a:buFont typeface="Wingdings" pitchFamily="2" charset="2"/>
              <a:buNone/>
            </a:pPr>
            <a:r>
              <a:rPr lang="en-US" altLang="ko-KR" sz="2800" dirty="0" smtClean="0">
                <a:solidFill>
                  <a:schemeClr val="accent3">
                    <a:lumMod val="75000"/>
                  </a:schemeClr>
                </a:solidFill>
                <a:latin typeface="나눔손글씨 펜 OTF" pitchFamily="66" charset="-127"/>
                <a:ea typeface="나눔손글씨 펜 OTF" pitchFamily="66" charset="-127"/>
              </a:rPr>
              <a:t>2.3.2 </a:t>
            </a:r>
            <a:r>
              <a:rPr lang="ko-KR" altLang="en-US" sz="2800" dirty="0">
                <a:solidFill>
                  <a:schemeClr val="accent3">
                    <a:lumMod val="75000"/>
                  </a:schemeClr>
                </a:solidFill>
                <a:latin typeface="나눔손글씨 펜 OTF" pitchFamily="66" charset="-127"/>
                <a:ea typeface="나눔손글씨 펜 OTF" pitchFamily="66" charset="-127"/>
              </a:rPr>
              <a:t>연결 요소</a:t>
            </a:r>
            <a:endParaRPr lang="en-US" altLang="ko-KR" sz="2800" dirty="0">
              <a:solidFill>
                <a:schemeClr val="accent3">
                  <a:lumMod val="75000"/>
                </a:schemeClr>
              </a:solidFill>
              <a:latin typeface="나눔손글씨 펜 OTF" pitchFamily="66" charset="-127"/>
              <a:ea typeface="나눔손글씨 펜 OTF" pitchFamily="66" charset="-127"/>
            </a:endParaRPr>
          </a:p>
          <a:p>
            <a:pPr marL="0" indent="0">
              <a:buFont typeface="Wingdings" pitchFamily="2" charset="2"/>
              <a:buNone/>
            </a:pPr>
            <a:endParaRPr lang="en-US" altLang="ko-KR" sz="2800" dirty="0">
              <a:solidFill>
                <a:schemeClr val="accent3">
                  <a:lumMod val="75000"/>
                </a:schemeClr>
              </a:solidFill>
              <a:latin typeface="나눔손글씨 펜 OTF" pitchFamily="66" charset="-127"/>
              <a:ea typeface="나눔손글씨 펜 OTF" pitchFamily="66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3572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2.3.1 </a:t>
            </a:r>
            <a:r>
              <a:rPr lang="ko-KR" altLang="en-US" dirty="0" smtClean="0"/>
              <a:t>이진화와 </a:t>
            </a:r>
            <a:r>
              <a:rPr lang="ko-KR" altLang="en-US" dirty="0" err="1" smtClean="0"/>
              <a:t>오츄</a:t>
            </a:r>
            <a:r>
              <a:rPr lang="ko-KR" altLang="en-US" dirty="0" smtClean="0"/>
              <a:t> 알고리즘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이진화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명암 영상을 흑과 백만 가진 이진 영상으로 변환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marL="266700" lvl="1" indent="0">
              <a:buNone/>
            </a:pPr>
            <a:endParaRPr lang="en-US" altLang="ko-KR" dirty="0" smtClean="0"/>
          </a:p>
          <a:p>
            <a:r>
              <a:rPr lang="ko-KR" altLang="en-US" dirty="0" err="1" smtClean="0"/>
              <a:t>임계값</a:t>
            </a:r>
            <a:r>
              <a:rPr lang="ko-KR" altLang="en-US" dirty="0" smtClean="0"/>
              <a:t> 방법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두 봉우리 사이의 계곡을 </a:t>
            </a:r>
            <a:r>
              <a:rPr lang="ko-KR" altLang="en-US" dirty="0" err="1" smtClean="0"/>
              <a:t>임계값</a:t>
            </a:r>
            <a:r>
              <a:rPr lang="ko-KR" altLang="en-US" dirty="0" smtClean="0"/>
              <a:t> </a:t>
            </a:r>
            <a:r>
              <a:rPr lang="en-US" altLang="ko-KR" i="1" dirty="0" smtClean="0"/>
              <a:t>T</a:t>
            </a:r>
            <a:r>
              <a:rPr lang="ko-KR" altLang="en-US" dirty="0" smtClean="0"/>
              <a:t>로 결정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자연 영상에서는 계곡 지점 결정이 어려움</a:t>
            </a:r>
            <a:endParaRPr lang="en-US" altLang="ko-KR" dirty="0" smtClean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3829" y="1844824"/>
            <a:ext cx="5324475" cy="72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7" y="4005064"/>
            <a:ext cx="5102310" cy="2664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20303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2.3.1 </a:t>
            </a:r>
            <a:r>
              <a:rPr lang="ko-KR" altLang="en-US" dirty="0" smtClean="0"/>
              <a:t>이진화와 </a:t>
            </a:r>
            <a:r>
              <a:rPr lang="ko-KR" altLang="en-US" dirty="0" err="1" smtClean="0"/>
              <a:t>오츄</a:t>
            </a:r>
            <a:r>
              <a:rPr lang="ko-KR" altLang="en-US" dirty="0" smtClean="0"/>
              <a:t> 알고리즘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err="1" smtClean="0"/>
              <a:t>오츄</a:t>
            </a:r>
            <a:r>
              <a:rPr lang="ko-KR" altLang="en-US" dirty="0" smtClean="0"/>
              <a:t> 알고리즘 </a:t>
            </a:r>
            <a:r>
              <a:rPr lang="en-US" altLang="ko-KR" dirty="0" smtClean="0"/>
              <a:t>[Otsu79]</a:t>
            </a:r>
          </a:p>
          <a:p>
            <a:pPr lvl="1"/>
            <a:r>
              <a:rPr lang="ko-KR" altLang="en-US" dirty="0" smtClean="0"/>
              <a:t>이진화 했을 때 흑 그룹과 백 그룹 각각이 균일할수록 좋다는</a:t>
            </a:r>
            <a:r>
              <a:rPr lang="en-US" altLang="ko-KR" dirty="0" smtClean="0"/>
              <a:t> </a:t>
            </a:r>
            <a:r>
              <a:rPr lang="ko-KR" altLang="en-US" dirty="0" smtClean="0"/>
              <a:t>원리에 근거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균일성은 분산으로 측정 </a:t>
            </a:r>
            <a:r>
              <a:rPr lang="en-US" altLang="ko-KR" dirty="0" smtClean="0"/>
              <a:t>(</a:t>
            </a:r>
            <a:r>
              <a:rPr lang="ko-KR" altLang="en-US" dirty="0" smtClean="0"/>
              <a:t>분산이 작을수록 </a:t>
            </a:r>
            <a:r>
              <a:rPr lang="ko-KR" altLang="en-US" dirty="0" err="1" smtClean="0"/>
              <a:t>균일성</a:t>
            </a:r>
            <a:r>
              <a:rPr lang="ko-KR" altLang="en-US" dirty="0" smtClean="0"/>
              <a:t> 높음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dirty="0" smtClean="0"/>
              <a:t>분산의 가중치 합 </a:t>
            </a:r>
            <a:r>
              <a:rPr lang="en-US" altLang="ko-KR" i="1" dirty="0" err="1"/>
              <a:t>v</a:t>
            </a:r>
            <a:r>
              <a:rPr lang="en-US" altLang="ko-KR" i="1" baseline="-25000" dirty="0" err="1"/>
              <a:t>within</a:t>
            </a:r>
            <a:r>
              <a:rPr lang="en-US" altLang="ko-KR" dirty="0"/>
              <a:t>(.)</a:t>
            </a:r>
            <a:r>
              <a:rPr lang="ko-KR" altLang="en-US" dirty="0"/>
              <a:t>을 목적 </a:t>
            </a:r>
            <a:r>
              <a:rPr lang="ko-KR" altLang="en-US" dirty="0" smtClean="0"/>
              <a:t>함수로 이용한 최적화 알고리즘</a:t>
            </a:r>
            <a:endParaRPr lang="en-US" altLang="ko-KR" dirty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266" y="2636912"/>
            <a:ext cx="7019925" cy="269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93463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2.3.1 </a:t>
            </a:r>
            <a:r>
              <a:rPr lang="ko-KR" altLang="en-US" dirty="0" smtClean="0"/>
              <a:t>이진화와 </a:t>
            </a:r>
            <a:r>
              <a:rPr lang="ko-KR" altLang="en-US" dirty="0" err="1" smtClean="0"/>
              <a:t>오츄</a:t>
            </a:r>
            <a:r>
              <a:rPr lang="ko-KR" altLang="en-US" dirty="0" smtClean="0"/>
              <a:t> 알고리즘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i="1" dirty="0" smtClean="0"/>
              <a:t>t</a:t>
            </a:r>
            <a:r>
              <a:rPr lang="en-US" altLang="ko-KR" dirty="0" smtClean="0"/>
              <a:t>-1 </a:t>
            </a:r>
            <a:r>
              <a:rPr lang="ko-KR" altLang="en-US" dirty="0" smtClean="0"/>
              <a:t>번째의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계산 결과를 </a:t>
            </a:r>
            <a:r>
              <a:rPr lang="en-US" altLang="ko-KR" i="1" dirty="0" smtClean="0"/>
              <a:t>t</a:t>
            </a:r>
            <a:r>
              <a:rPr lang="en-US" altLang="ko-KR" dirty="0" smtClean="0"/>
              <a:t> </a:t>
            </a:r>
            <a:r>
              <a:rPr lang="ko-KR" altLang="en-US" dirty="0" smtClean="0"/>
              <a:t>번째에 활용하여 빠르게 계산</a:t>
            </a:r>
            <a:endParaRPr lang="en-US" altLang="ko-KR" dirty="0" smtClean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628800"/>
            <a:ext cx="6524625" cy="933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5377" y="3004174"/>
            <a:ext cx="5991225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48187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2.3.1 </a:t>
            </a:r>
            <a:r>
              <a:rPr lang="ko-KR" altLang="en-US" dirty="0" smtClean="0"/>
              <a:t>이진화와 </a:t>
            </a:r>
            <a:r>
              <a:rPr lang="ko-KR" altLang="en-US" dirty="0" err="1" smtClean="0"/>
              <a:t>오츄</a:t>
            </a:r>
            <a:r>
              <a:rPr lang="ko-KR" altLang="en-US" dirty="0" smtClean="0"/>
              <a:t> 알고리즘</a:t>
            </a:r>
            <a:endParaRPr lang="ko-KR" altLang="en-US" dirty="0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336" y="980728"/>
            <a:ext cx="8315325" cy="402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15467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2.3.1 </a:t>
            </a:r>
            <a:r>
              <a:rPr lang="ko-KR" altLang="en-US" dirty="0" smtClean="0"/>
              <a:t>이진화와 </a:t>
            </a:r>
            <a:r>
              <a:rPr lang="ko-KR" altLang="en-US" dirty="0" err="1" smtClean="0"/>
              <a:t>오츄</a:t>
            </a:r>
            <a:r>
              <a:rPr lang="ko-KR" altLang="en-US" dirty="0" smtClean="0"/>
              <a:t> 알고리즘</a:t>
            </a:r>
            <a:endParaRPr lang="ko-KR" altLang="en-US" dirty="0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122040"/>
            <a:ext cx="8001000" cy="266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97731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2.3.2 </a:t>
            </a:r>
            <a:r>
              <a:rPr lang="ko-KR" altLang="en-US" dirty="0" smtClean="0"/>
              <a:t>연결요소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err="1" smtClean="0"/>
              <a:t>화소의</a:t>
            </a:r>
            <a:r>
              <a:rPr lang="ko-KR" altLang="en-US" dirty="0" smtClean="0"/>
              <a:t> 모양과 연결성</a:t>
            </a:r>
            <a:endParaRPr lang="en-US" altLang="ko-KR" dirty="0" smtClean="0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576" y="1412776"/>
            <a:ext cx="5675608" cy="4032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74581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sz="1800" dirty="0" smtClean="0"/>
              <a:t>디지털 영상이란</a:t>
            </a:r>
            <a:r>
              <a:rPr lang="en-US" altLang="ko-KR" sz="1800" dirty="0" smtClean="0"/>
              <a:t>?</a:t>
            </a:r>
          </a:p>
          <a:p>
            <a:endParaRPr lang="en-US" altLang="ko-KR" sz="1800" dirty="0"/>
          </a:p>
          <a:p>
            <a:r>
              <a:rPr lang="ko-KR" altLang="en-US" sz="1800" dirty="0" smtClean="0"/>
              <a:t>히스토그램</a:t>
            </a:r>
            <a:endParaRPr lang="en-US" altLang="ko-KR" sz="1800" dirty="0" smtClean="0"/>
          </a:p>
          <a:p>
            <a:endParaRPr lang="en-US" altLang="ko-KR" sz="1800" dirty="0"/>
          </a:p>
          <a:p>
            <a:r>
              <a:rPr lang="ko-KR" altLang="en-US" sz="1800" dirty="0" smtClean="0"/>
              <a:t>이진 영상</a:t>
            </a:r>
            <a:endParaRPr lang="en-US" altLang="ko-KR" sz="1800" dirty="0" smtClean="0"/>
          </a:p>
          <a:p>
            <a:endParaRPr lang="en-US" altLang="ko-KR" sz="1800" dirty="0"/>
          </a:p>
          <a:p>
            <a:r>
              <a:rPr lang="ko-KR" altLang="en-US" sz="1800" dirty="0" smtClean="0"/>
              <a:t>영상 처리의 세 가지 기본 연산</a:t>
            </a:r>
            <a:endParaRPr lang="en-US" altLang="ko-KR" sz="1800" dirty="0" smtClean="0"/>
          </a:p>
          <a:p>
            <a:endParaRPr lang="en-US" altLang="ko-KR" sz="1800" dirty="0"/>
          </a:p>
          <a:p>
            <a:r>
              <a:rPr lang="ko-KR" altLang="en-US" sz="1800" dirty="0" err="1" smtClean="0"/>
              <a:t>다해상도</a:t>
            </a:r>
            <a:endParaRPr lang="en-US" altLang="ko-KR" sz="1800" dirty="0" smtClean="0"/>
          </a:p>
          <a:p>
            <a:endParaRPr lang="en-US" altLang="ko-KR" sz="1800" dirty="0"/>
          </a:p>
          <a:p>
            <a:r>
              <a:rPr lang="ko-KR" altLang="en-US" sz="1800" dirty="0" err="1" smtClean="0"/>
              <a:t>모폴로지</a:t>
            </a:r>
            <a:endParaRPr lang="en-US" altLang="ko-KR" sz="1800" dirty="0" smtClean="0"/>
          </a:p>
          <a:p>
            <a:endParaRPr lang="en-US" altLang="ko-KR" sz="1800" dirty="0"/>
          </a:p>
          <a:p>
            <a:r>
              <a:rPr lang="ko-KR" altLang="en-US" sz="1800" dirty="0" smtClean="0"/>
              <a:t>컬러</a:t>
            </a:r>
            <a:endParaRPr lang="ko-KR" altLang="en-US" sz="1800" dirty="0"/>
          </a:p>
        </p:txBody>
      </p:sp>
      <p:sp>
        <p:nvSpPr>
          <p:cNvPr id="6" name="텍스트 개체 틀 1"/>
          <p:cNvSpPr txBox="1">
            <a:spLocks/>
          </p:cNvSpPr>
          <p:nvPr/>
        </p:nvSpPr>
        <p:spPr bwMode="auto">
          <a:xfrm>
            <a:off x="611560" y="1412776"/>
            <a:ext cx="7776864" cy="4680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2925" indent="-276225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3">
                  <a:lumMod val="75000"/>
                </a:schemeClr>
              </a:buClr>
              <a:buFont typeface="나눔손글씨 펜" pitchFamily="66" charset="-127"/>
              <a:buChar char="→"/>
              <a:defRPr sz="1800" kern="1200">
                <a:solidFill>
                  <a:schemeClr val="tx1"/>
                </a:solidFill>
                <a:latin typeface="나눔손글씨 펜" pitchFamily="66" charset="-127"/>
                <a:ea typeface="나눔손글씨 펜" pitchFamily="66" charset="-127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1800" dirty="0" smtClean="0">
              <a:latin typeface="나눔손글씨 펜 OTF" pitchFamily="66" charset="-127"/>
              <a:ea typeface="나눔손글씨 펜 OTF" pitchFamily="66" charset="-127"/>
            </a:endParaRPr>
          </a:p>
          <a:p>
            <a:pPr lvl="1"/>
            <a:r>
              <a:rPr lang="ko-KR" altLang="en-US" sz="1600" dirty="0">
                <a:solidFill>
                  <a:schemeClr val="tx2"/>
                </a:solidFill>
                <a:latin typeface="나눔손글씨 펜 OTF" pitchFamily="66" charset="-127"/>
                <a:ea typeface="나눔손글씨 펜 OTF" pitchFamily="66" charset="-127"/>
              </a:rPr>
              <a:t>디지털 영상이 무엇인지 알아보고</a:t>
            </a:r>
            <a:r>
              <a:rPr lang="en-US" altLang="ko-KR" sz="1600" dirty="0">
                <a:solidFill>
                  <a:schemeClr val="tx2"/>
                </a:solidFill>
                <a:latin typeface="나눔손글씨 펜 OTF" pitchFamily="66" charset="-127"/>
                <a:ea typeface="나눔손글씨 펜 OTF" pitchFamily="66" charset="-127"/>
              </a:rPr>
              <a:t>, </a:t>
            </a:r>
            <a:r>
              <a:rPr lang="ko-KR" altLang="en-US" sz="1600" dirty="0">
                <a:solidFill>
                  <a:schemeClr val="tx2"/>
                </a:solidFill>
                <a:latin typeface="나눔손글씨 펜 OTF" pitchFamily="66" charset="-127"/>
                <a:ea typeface="나눔손글씨 펜 OTF" pitchFamily="66" charset="-127"/>
              </a:rPr>
              <a:t>표현 방법을 배운다</a:t>
            </a:r>
            <a:r>
              <a:rPr lang="en-US" altLang="ko-KR" sz="1600" dirty="0" smtClean="0">
                <a:solidFill>
                  <a:schemeClr val="tx2"/>
                </a:solidFill>
                <a:latin typeface="나눔손글씨 펜 OTF" pitchFamily="66" charset="-127"/>
                <a:ea typeface="나눔손글씨 펜 OTF" pitchFamily="66" charset="-127"/>
              </a:rPr>
              <a:t>.</a:t>
            </a:r>
          </a:p>
          <a:p>
            <a:pPr lvl="1"/>
            <a:endParaRPr lang="en-US" altLang="ko-KR" sz="1600" dirty="0" smtClean="0">
              <a:solidFill>
                <a:schemeClr val="tx2"/>
              </a:solidFill>
              <a:latin typeface="나눔손글씨 펜 OTF" pitchFamily="66" charset="-127"/>
              <a:ea typeface="나눔손글씨 펜 OTF" pitchFamily="66" charset="-127"/>
            </a:endParaRPr>
          </a:p>
          <a:p>
            <a:pPr marL="0" indent="0">
              <a:buNone/>
            </a:pPr>
            <a:endParaRPr lang="en-US" altLang="ko-KR" sz="600" dirty="0" smtClean="0">
              <a:solidFill>
                <a:schemeClr val="tx2"/>
              </a:solidFill>
              <a:latin typeface="나눔손글씨 펜 OTF" pitchFamily="66" charset="-127"/>
              <a:ea typeface="나눔손글씨 펜 OTF" pitchFamily="66" charset="-127"/>
            </a:endParaRPr>
          </a:p>
          <a:p>
            <a:pPr lvl="1"/>
            <a:r>
              <a:rPr lang="ko-KR" altLang="en-US" sz="1600" dirty="0">
                <a:solidFill>
                  <a:schemeClr val="tx2"/>
                </a:solidFill>
                <a:latin typeface="나눔손글씨 펜 OTF" pitchFamily="66" charset="-127"/>
                <a:ea typeface="나눔손글씨 펜 OTF" pitchFamily="66" charset="-127"/>
              </a:rPr>
              <a:t>알고리즘 공부의 시작이므로 쉽고 흥미로운 주제인 히스토그램을 다룬다</a:t>
            </a:r>
            <a:r>
              <a:rPr lang="en-US" altLang="ko-KR" sz="1600" dirty="0">
                <a:solidFill>
                  <a:schemeClr val="tx2"/>
                </a:solidFill>
                <a:latin typeface="나눔손글씨 펜 OTF" pitchFamily="66" charset="-127"/>
                <a:ea typeface="나눔손글씨 펜 OTF" pitchFamily="66" charset="-127"/>
              </a:rPr>
              <a:t>. </a:t>
            </a:r>
            <a:r>
              <a:rPr lang="ko-KR" altLang="en-US" sz="1600" dirty="0">
                <a:solidFill>
                  <a:schemeClr val="tx2"/>
                </a:solidFill>
                <a:latin typeface="나눔손글씨 펜 OTF" pitchFamily="66" charset="-127"/>
                <a:ea typeface="나눔손글씨 펜 OTF" pitchFamily="66" charset="-127"/>
              </a:rPr>
              <a:t>단순하지만 여러 곳에 유용하게 쓰이는 연산이다</a:t>
            </a:r>
            <a:r>
              <a:rPr lang="en-US" altLang="ko-KR" sz="1600" dirty="0" smtClean="0">
                <a:solidFill>
                  <a:schemeClr val="tx2"/>
                </a:solidFill>
                <a:latin typeface="나눔손글씨 펜 OTF" pitchFamily="66" charset="-127"/>
                <a:ea typeface="나눔손글씨 펜 OTF" pitchFamily="66" charset="-127"/>
              </a:rPr>
              <a:t>.</a:t>
            </a:r>
            <a:endParaRPr lang="en-US" altLang="ko-KR" sz="700" dirty="0" smtClean="0">
              <a:solidFill>
                <a:schemeClr val="tx2"/>
              </a:solidFill>
              <a:latin typeface="나눔손글씨 펜 OTF" pitchFamily="66" charset="-127"/>
              <a:ea typeface="나눔손글씨 펜 OTF" pitchFamily="66" charset="-127"/>
            </a:endParaRPr>
          </a:p>
          <a:p>
            <a:pPr lvl="1"/>
            <a:endParaRPr lang="en-US" altLang="ko-KR" sz="1600" dirty="0" smtClean="0">
              <a:solidFill>
                <a:schemeClr val="tx2"/>
              </a:solidFill>
              <a:latin typeface="나눔손글씨 펜 OTF" pitchFamily="66" charset="-127"/>
              <a:ea typeface="나눔손글씨 펜 OTF" pitchFamily="66" charset="-127"/>
            </a:endParaRPr>
          </a:p>
          <a:p>
            <a:pPr lvl="1"/>
            <a:endParaRPr lang="en-US" altLang="ko-KR" sz="600" dirty="0" smtClean="0">
              <a:solidFill>
                <a:schemeClr val="tx2"/>
              </a:solidFill>
              <a:latin typeface="나눔손글씨 펜 OTF" pitchFamily="66" charset="-127"/>
              <a:ea typeface="나눔손글씨 펜 OTF" pitchFamily="66" charset="-127"/>
            </a:endParaRPr>
          </a:p>
          <a:p>
            <a:pPr lvl="1"/>
            <a:r>
              <a:rPr lang="ko-KR" altLang="en-US" sz="1600" dirty="0" smtClean="0">
                <a:solidFill>
                  <a:schemeClr val="tx2"/>
                </a:solidFill>
                <a:latin typeface="나눔손글씨 펜 OTF" pitchFamily="66" charset="-127"/>
                <a:ea typeface="나눔손글씨 펜 OTF" pitchFamily="66" charset="-127"/>
              </a:rPr>
              <a:t>기존 영상을 흑백의 이진 영상으로 변환하는 이진화와 이진 영상에서 연결요소를 구하는 알고리즘을 공부한다</a:t>
            </a:r>
            <a:r>
              <a:rPr lang="en-US" altLang="ko-KR" sz="1600" dirty="0" smtClean="0">
                <a:solidFill>
                  <a:schemeClr val="tx2"/>
                </a:solidFill>
                <a:latin typeface="나눔손글씨 펜 OTF" pitchFamily="66" charset="-127"/>
                <a:ea typeface="나눔손글씨 펜 OTF" pitchFamily="66" charset="-127"/>
              </a:rPr>
              <a:t>.</a:t>
            </a:r>
            <a:r>
              <a:rPr lang="ko-KR" altLang="en-US" sz="1600" dirty="0" smtClean="0">
                <a:solidFill>
                  <a:schemeClr val="tx2"/>
                </a:solidFill>
                <a:latin typeface="나눔손글씨 펜 OTF" pitchFamily="66" charset="-127"/>
                <a:ea typeface="나눔손글씨 펜 OTF" pitchFamily="66" charset="-127"/>
              </a:rPr>
              <a:t> </a:t>
            </a:r>
            <a:endParaRPr lang="en-US" altLang="ko-KR" sz="1600" dirty="0">
              <a:solidFill>
                <a:schemeClr val="tx2"/>
              </a:solidFill>
              <a:latin typeface="나눔손글씨 펜 OTF" pitchFamily="66" charset="-127"/>
              <a:ea typeface="나눔손글씨 펜 OTF" pitchFamily="66" charset="-127"/>
            </a:endParaRPr>
          </a:p>
          <a:p>
            <a:pPr marL="266700" lvl="1" indent="0">
              <a:buNone/>
            </a:pPr>
            <a:endParaRPr lang="en-US" altLang="ko-KR" sz="1600" dirty="0">
              <a:solidFill>
                <a:schemeClr val="tx2"/>
              </a:solidFill>
              <a:latin typeface="나눔손글씨 펜 OTF" pitchFamily="66" charset="-127"/>
              <a:ea typeface="나눔손글씨 펜 OTF" pitchFamily="66" charset="-127"/>
            </a:endParaRPr>
          </a:p>
          <a:p>
            <a:pPr marL="266700" lvl="1" indent="0">
              <a:buNone/>
            </a:pPr>
            <a:endParaRPr lang="en-US" altLang="ko-KR" sz="400" dirty="0" smtClean="0">
              <a:solidFill>
                <a:schemeClr val="tx2"/>
              </a:solidFill>
              <a:latin typeface="나눔손글씨 펜 OTF" pitchFamily="66" charset="-127"/>
              <a:ea typeface="나눔손글씨 펜 OTF" pitchFamily="66" charset="-127"/>
            </a:endParaRPr>
          </a:p>
          <a:p>
            <a:pPr lvl="1"/>
            <a:r>
              <a:rPr lang="ko-KR" altLang="en-US" sz="1600" dirty="0" smtClean="0">
                <a:solidFill>
                  <a:schemeClr val="tx2"/>
                </a:solidFill>
                <a:latin typeface="나눔손글씨 펜 OTF" pitchFamily="66" charset="-127"/>
                <a:ea typeface="나눔손글씨 펜 OTF" pitchFamily="66" charset="-127"/>
              </a:rPr>
              <a:t>영상 처리 연산은 크게 점 연산</a:t>
            </a:r>
            <a:r>
              <a:rPr lang="en-US" altLang="ko-KR" sz="1600" dirty="0" smtClean="0">
                <a:solidFill>
                  <a:schemeClr val="tx2"/>
                </a:solidFill>
                <a:latin typeface="나눔손글씨 펜 OTF" pitchFamily="66" charset="-127"/>
                <a:ea typeface="나눔손글씨 펜 OTF" pitchFamily="66" charset="-127"/>
              </a:rPr>
              <a:t>, </a:t>
            </a:r>
            <a:r>
              <a:rPr lang="ko-KR" altLang="en-US" sz="1600" dirty="0" smtClean="0">
                <a:solidFill>
                  <a:schemeClr val="tx2"/>
                </a:solidFill>
                <a:latin typeface="나눔손글씨 펜 OTF" pitchFamily="66" charset="-127"/>
                <a:ea typeface="나눔손글씨 펜 OTF" pitchFamily="66" charset="-127"/>
              </a:rPr>
              <a:t>영역 연산</a:t>
            </a:r>
            <a:r>
              <a:rPr lang="en-US" altLang="ko-KR" sz="1600" dirty="0" smtClean="0">
                <a:solidFill>
                  <a:schemeClr val="tx2"/>
                </a:solidFill>
                <a:latin typeface="나눔손글씨 펜 OTF" pitchFamily="66" charset="-127"/>
                <a:ea typeface="나눔손글씨 펜 OTF" pitchFamily="66" charset="-127"/>
              </a:rPr>
              <a:t>, </a:t>
            </a:r>
            <a:r>
              <a:rPr lang="ko-KR" altLang="en-US" sz="1600" dirty="0" smtClean="0">
                <a:solidFill>
                  <a:schemeClr val="tx2"/>
                </a:solidFill>
                <a:latin typeface="나눔손글씨 펜 OTF" pitchFamily="66" charset="-127"/>
                <a:ea typeface="나눔손글씨 펜 OTF" pitchFamily="66" charset="-127"/>
              </a:rPr>
              <a:t>기하 연산으로 구분할 수 있다</a:t>
            </a:r>
            <a:r>
              <a:rPr lang="en-US" altLang="ko-KR" sz="1600" dirty="0" smtClean="0">
                <a:solidFill>
                  <a:schemeClr val="tx2"/>
                </a:solidFill>
                <a:latin typeface="나눔손글씨 펜 OTF" pitchFamily="66" charset="-127"/>
                <a:ea typeface="나눔손글씨 펜 OTF" pitchFamily="66" charset="-127"/>
              </a:rPr>
              <a:t>. </a:t>
            </a:r>
            <a:r>
              <a:rPr lang="ko-KR" altLang="en-US" sz="1600" dirty="0" smtClean="0">
                <a:solidFill>
                  <a:schemeClr val="tx2"/>
                </a:solidFill>
                <a:latin typeface="나눔손글씨 펜 OTF" pitchFamily="66" charset="-127"/>
                <a:ea typeface="나눔손글씨 펜 OTF" pitchFamily="66" charset="-127"/>
              </a:rPr>
              <a:t>이들 세 가지 연산을 자세하게 다룬다</a:t>
            </a:r>
            <a:r>
              <a:rPr lang="en-US" altLang="ko-KR" sz="1600" dirty="0" smtClean="0">
                <a:solidFill>
                  <a:schemeClr val="tx2"/>
                </a:solidFill>
                <a:latin typeface="나눔손글씨 펜 OTF" pitchFamily="66" charset="-127"/>
                <a:ea typeface="나눔손글씨 펜 OTF" pitchFamily="66" charset="-127"/>
              </a:rPr>
              <a:t>.</a:t>
            </a:r>
          </a:p>
          <a:p>
            <a:pPr marL="266700" lvl="1" indent="0">
              <a:buNone/>
            </a:pPr>
            <a:endParaRPr lang="en-US" altLang="ko-KR" sz="1600" dirty="0" smtClean="0">
              <a:solidFill>
                <a:schemeClr val="tx2"/>
              </a:solidFill>
              <a:latin typeface="나눔손글씨 펜 OTF" pitchFamily="66" charset="-127"/>
              <a:ea typeface="나눔손글씨 펜 OTF" pitchFamily="66" charset="-127"/>
            </a:endParaRPr>
          </a:p>
          <a:p>
            <a:pPr marL="266700" lvl="1" indent="0">
              <a:buNone/>
            </a:pPr>
            <a:endParaRPr lang="en-US" altLang="ko-KR" sz="500" dirty="0" smtClean="0">
              <a:solidFill>
                <a:schemeClr val="tx2"/>
              </a:solidFill>
              <a:latin typeface="나눔손글씨 펜 OTF" pitchFamily="66" charset="-127"/>
              <a:ea typeface="나눔손글씨 펜 OTF" pitchFamily="66" charset="-127"/>
            </a:endParaRPr>
          </a:p>
          <a:p>
            <a:pPr lvl="1"/>
            <a:r>
              <a:rPr lang="ko-KR" altLang="en-US" sz="1600" dirty="0" smtClean="0">
                <a:solidFill>
                  <a:schemeClr val="tx2"/>
                </a:solidFill>
                <a:latin typeface="나눔손글씨 펜 OTF" pitchFamily="66" charset="-127"/>
                <a:ea typeface="나눔손글씨 펜 OTF" pitchFamily="66" charset="-127"/>
              </a:rPr>
              <a:t>영상의 크기를 크거나 작게 만드는 연산과 다중 해상도를 구축하는 방법을 알아본다</a:t>
            </a:r>
            <a:r>
              <a:rPr lang="en-US" altLang="ko-KR" sz="1600" dirty="0" smtClean="0">
                <a:solidFill>
                  <a:schemeClr val="tx2"/>
                </a:solidFill>
                <a:latin typeface="나눔손글씨 펜 OTF" pitchFamily="66" charset="-127"/>
                <a:ea typeface="나눔손글씨 펜 OTF" pitchFamily="66" charset="-127"/>
              </a:rPr>
              <a:t>.</a:t>
            </a:r>
          </a:p>
          <a:p>
            <a:pPr marL="266700" lvl="1" indent="0">
              <a:buNone/>
            </a:pPr>
            <a:endParaRPr lang="en-US" altLang="ko-KR" sz="1600" dirty="0" smtClean="0">
              <a:solidFill>
                <a:schemeClr val="tx2"/>
              </a:solidFill>
              <a:latin typeface="나눔손글씨 펜 OTF" pitchFamily="66" charset="-127"/>
              <a:ea typeface="나눔손글씨 펜 OTF" pitchFamily="66" charset="-127"/>
            </a:endParaRPr>
          </a:p>
          <a:p>
            <a:pPr marL="266700" lvl="1" indent="0">
              <a:buNone/>
            </a:pPr>
            <a:endParaRPr lang="en-US" altLang="ko-KR" sz="300" dirty="0">
              <a:solidFill>
                <a:schemeClr val="tx2"/>
              </a:solidFill>
              <a:latin typeface="나눔손글씨 펜 OTF" pitchFamily="66" charset="-127"/>
              <a:ea typeface="나눔손글씨 펜 OTF" pitchFamily="66" charset="-127"/>
            </a:endParaRPr>
          </a:p>
          <a:p>
            <a:pPr lvl="1"/>
            <a:r>
              <a:rPr lang="ko-KR" altLang="en-US" sz="1600" dirty="0" smtClean="0">
                <a:solidFill>
                  <a:schemeClr val="tx2"/>
                </a:solidFill>
                <a:latin typeface="나눔손글씨 펜 OTF" pitchFamily="66" charset="-127"/>
                <a:ea typeface="나눔손글씨 펜 OTF" pitchFamily="66" charset="-127"/>
              </a:rPr>
              <a:t>이진 </a:t>
            </a:r>
            <a:r>
              <a:rPr lang="ko-KR" altLang="en-US" sz="1600" dirty="0" err="1" smtClean="0">
                <a:solidFill>
                  <a:schemeClr val="tx2"/>
                </a:solidFill>
                <a:latin typeface="나눔손글씨 펜 OTF" pitchFamily="66" charset="-127"/>
                <a:ea typeface="나눔손글씨 펜 OTF" pitchFamily="66" charset="-127"/>
              </a:rPr>
              <a:t>모폴로지와</a:t>
            </a:r>
            <a:r>
              <a:rPr lang="ko-KR" altLang="en-US" sz="1600" dirty="0" smtClean="0">
                <a:solidFill>
                  <a:schemeClr val="tx2"/>
                </a:solidFill>
                <a:latin typeface="나눔손글씨 펜 OTF" pitchFamily="66" charset="-127"/>
                <a:ea typeface="나눔손글씨 펜 OTF" pitchFamily="66" charset="-127"/>
              </a:rPr>
              <a:t> 명암 </a:t>
            </a:r>
            <a:r>
              <a:rPr lang="ko-KR" altLang="en-US" sz="1600" dirty="0" err="1" smtClean="0">
                <a:solidFill>
                  <a:schemeClr val="tx2"/>
                </a:solidFill>
                <a:latin typeface="나눔손글씨 펜 OTF" pitchFamily="66" charset="-127"/>
                <a:ea typeface="나눔손글씨 펜 OTF" pitchFamily="66" charset="-127"/>
              </a:rPr>
              <a:t>모폴로지를</a:t>
            </a:r>
            <a:r>
              <a:rPr lang="ko-KR" altLang="en-US" sz="1600" dirty="0" smtClean="0">
                <a:solidFill>
                  <a:schemeClr val="tx2"/>
                </a:solidFill>
                <a:latin typeface="나눔손글씨 펜 OTF" pitchFamily="66" charset="-127"/>
                <a:ea typeface="나눔손글씨 펜 OTF" pitchFamily="66" charset="-127"/>
              </a:rPr>
              <a:t> 다룬다</a:t>
            </a:r>
            <a:r>
              <a:rPr lang="en-US" altLang="ko-KR" sz="1600" dirty="0" smtClean="0">
                <a:solidFill>
                  <a:schemeClr val="tx2"/>
                </a:solidFill>
                <a:latin typeface="나눔손글씨 펜 OTF" pitchFamily="66" charset="-127"/>
                <a:ea typeface="나눔손글씨 펜 OTF" pitchFamily="66" charset="-127"/>
              </a:rPr>
              <a:t>.</a:t>
            </a:r>
          </a:p>
          <a:p>
            <a:pPr marL="266700" lvl="1" indent="0">
              <a:buNone/>
            </a:pPr>
            <a:endParaRPr lang="en-US" altLang="ko-KR" sz="1600" dirty="0">
              <a:solidFill>
                <a:schemeClr val="tx2"/>
              </a:solidFill>
              <a:latin typeface="나눔손글씨 펜 OTF" pitchFamily="66" charset="-127"/>
              <a:ea typeface="나눔손글씨 펜 OTF" pitchFamily="66" charset="-127"/>
            </a:endParaRPr>
          </a:p>
          <a:p>
            <a:pPr marL="266700" lvl="1" indent="0">
              <a:buNone/>
            </a:pPr>
            <a:endParaRPr lang="en-US" altLang="ko-KR" sz="300" dirty="0">
              <a:solidFill>
                <a:schemeClr val="tx2"/>
              </a:solidFill>
              <a:latin typeface="나눔손글씨 펜 OTF" pitchFamily="66" charset="-127"/>
              <a:ea typeface="나눔손글씨 펜 OTF" pitchFamily="66" charset="-127"/>
            </a:endParaRPr>
          </a:p>
          <a:p>
            <a:pPr lvl="1"/>
            <a:r>
              <a:rPr lang="ko-KR" altLang="en-US" sz="1600" dirty="0" smtClean="0">
                <a:solidFill>
                  <a:schemeClr val="tx2"/>
                </a:solidFill>
                <a:latin typeface="나눔손글씨 펜 OTF" pitchFamily="66" charset="-127"/>
                <a:ea typeface="나눔손글씨 펜 OTF" pitchFamily="66" charset="-127"/>
              </a:rPr>
              <a:t>컬러 영상에 적용할 수 있는 영상 처리 기법을 설명한다</a:t>
            </a:r>
            <a:r>
              <a:rPr lang="en-US" altLang="ko-KR" sz="1600" dirty="0" smtClean="0">
                <a:solidFill>
                  <a:schemeClr val="tx2"/>
                </a:solidFill>
                <a:latin typeface="나눔손글씨 펜 OTF" pitchFamily="66" charset="-127"/>
                <a:ea typeface="나눔손글씨 펜 OTF" pitchFamily="66" charset="-127"/>
              </a:rPr>
              <a:t>.</a:t>
            </a:r>
          </a:p>
          <a:p>
            <a:endParaRPr lang="en-US" altLang="ko-KR" sz="1800" dirty="0" smtClean="0">
              <a:latin typeface="나눔손글씨 펜 OTF" pitchFamily="66" charset="-127"/>
              <a:ea typeface="나눔손글씨 펜 OTF" pitchFamily="66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95519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2.3.2 </a:t>
            </a:r>
            <a:r>
              <a:rPr lang="ko-KR" altLang="en-US" dirty="0" smtClean="0"/>
              <a:t>연결요소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연결요소 번호 붙이기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4-</a:t>
            </a:r>
            <a:r>
              <a:rPr lang="ko-KR" altLang="en-US" dirty="0" smtClean="0"/>
              <a:t>연결성과 </a:t>
            </a:r>
            <a:r>
              <a:rPr lang="en-US" altLang="ko-KR" dirty="0" smtClean="0"/>
              <a:t>8-</a:t>
            </a:r>
            <a:r>
              <a:rPr lang="ko-KR" altLang="en-US" dirty="0" smtClean="0"/>
              <a:t>연결성</a:t>
            </a:r>
            <a:endParaRPr lang="en-US" altLang="ko-KR" dirty="0" smtClean="0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916832"/>
            <a:ext cx="4176464" cy="4500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6215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2.3.2 </a:t>
            </a:r>
            <a:r>
              <a:rPr lang="ko-KR" altLang="en-US" dirty="0" smtClean="0"/>
              <a:t>연결요소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범람 채움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스택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오버플로우</a:t>
            </a:r>
            <a:r>
              <a:rPr lang="ko-KR" altLang="en-US" dirty="0" smtClean="0"/>
              <a:t> 위험</a:t>
            </a:r>
            <a:endParaRPr lang="en-US" altLang="ko-KR" dirty="0" smtClean="0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836712"/>
            <a:ext cx="5760640" cy="59263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88207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2.3.2 </a:t>
            </a:r>
            <a:r>
              <a:rPr lang="ko-KR" altLang="en-US" dirty="0" smtClean="0"/>
              <a:t>연결요소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열 단위로 처리하는 알고리즘</a:t>
            </a:r>
            <a:endParaRPr lang="en-US" altLang="ko-KR" dirty="0" smtClean="0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403" y="1484784"/>
            <a:ext cx="7234957" cy="43126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47504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2.3.2 </a:t>
            </a:r>
            <a:r>
              <a:rPr lang="ko-KR" altLang="en-US" dirty="0" smtClean="0"/>
              <a:t>연결요소</a:t>
            </a:r>
            <a:endParaRPr lang="ko-KR" alt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605" y="980728"/>
            <a:ext cx="7009723" cy="52832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7374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2.4 </a:t>
            </a:r>
            <a:r>
              <a:rPr lang="ko-KR" altLang="en-US" dirty="0" smtClean="0"/>
              <a:t>영상 처리의 세 가지 기본 연산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Font typeface="Wingdings" pitchFamily="2" charset="2"/>
              <a:buNone/>
            </a:pPr>
            <a:r>
              <a:rPr lang="en-US" altLang="ko-KR" sz="2800" dirty="0">
                <a:solidFill>
                  <a:schemeClr val="accent3">
                    <a:lumMod val="75000"/>
                  </a:schemeClr>
                </a:solidFill>
                <a:latin typeface="나눔손글씨 펜 OTF" pitchFamily="66" charset="-127"/>
                <a:ea typeface="나눔손글씨 펜 OTF" pitchFamily="66" charset="-127"/>
              </a:rPr>
              <a:t>2.4.1 </a:t>
            </a:r>
            <a:r>
              <a:rPr lang="ko-KR" altLang="en-US" sz="2800" dirty="0">
                <a:solidFill>
                  <a:schemeClr val="accent3">
                    <a:lumMod val="75000"/>
                  </a:schemeClr>
                </a:solidFill>
                <a:latin typeface="나눔손글씨 펜 OTF" pitchFamily="66" charset="-127"/>
                <a:ea typeface="나눔손글씨 펜 OTF" pitchFamily="66" charset="-127"/>
              </a:rPr>
              <a:t>점 연산</a:t>
            </a:r>
            <a:endParaRPr lang="en-US" altLang="ko-KR" sz="2800" dirty="0">
              <a:solidFill>
                <a:schemeClr val="accent3">
                  <a:lumMod val="75000"/>
                </a:schemeClr>
              </a:solidFill>
              <a:latin typeface="나눔손글씨 펜 OTF" pitchFamily="66" charset="-127"/>
              <a:ea typeface="나눔손글씨 펜 OTF" pitchFamily="66" charset="-127"/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</a:pPr>
            <a:r>
              <a:rPr lang="ko-KR" altLang="en-US" sz="2000" dirty="0">
                <a:latin typeface="나눔손글씨 펜 OTF" pitchFamily="66" charset="-127"/>
                <a:ea typeface="나눔손글씨 펜 OTF" pitchFamily="66" charset="-127"/>
              </a:rPr>
              <a:t>오직 자신의 </a:t>
            </a:r>
            <a:r>
              <a:rPr lang="ko-KR" altLang="en-US" sz="2000" dirty="0" err="1">
                <a:latin typeface="나눔손글씨 펜 OTF" pitchFamily="66" charset="-127"/>
                <a:ea typeface="나눔손글씨 펜 OTF" pitchFamily="66" charset="-127"/>
              </a:rPr>
              <a:t>명암값에</a:t>
            </a:r>
            <a:r>
              <a:rPr lang="ko-KR" altLang="en-US" sz="2000" dirty="0">
                <a:latin typeface="나눔손글씨 펜 OTF" pitchFamily="66" charset="-127"/>
                <a:ea typeface="나눔손글씨 펜 OTF" pitchFamily="66" charset="-127"/>
              </a:rPr>
              <a:t> 따라 새로운 값을 </a:t>
            </a:r>
            <a:r>
              <a:rPr lang="ko-KR" altLang="en-US" sz="2000" dirty="0" smtClean="0">
                <a:latin typeface="나눔손글씨 펜 OTF" pitchFamily="66" charset="-127"/>
                <a:ea typeface="나눔손글씨 펜 OTF" pitchFamily="66" charset="-127"/>
              </a:rPr>
              <a:t>결정</a:t>
            </a:r>
            <a:endParaRPr lang="en-US" altLang="ko-KR" sz="2800" dirty="0">
              <a:solidFill>
                <a:schemeClr val="accent3">
                  <a:lumMod val="75000"/>
                </a:schemeClr>
              </a:solidFill>
              <a:latin typeface="나눔손글씨 펜 OTF" pitchFamily="66" charset="-127"/>
              <a:ea typeface="나눔손글씨 펜 OTF" pitchFamily="66" charset="-127"/>
            </a:endParaRPr>
          </a:p>
          <a:p>
            <a:pPr marL="0" indent="0">
              <a:buFont typeface="Wingdings" pitchFamily="2" charset="2"/>
              <a:buNone/>
            </a:pPr>
            <a:r>
              <a:rPr lang="en-US" altLang="ko-KR" sz="2800" dirty="0">
                <a:solidFill>
                  <a:schemeClr val="accent3">
                    <a:lumMod val="75000"/>
                  </a:schemeClr>
                </a:solidFill>
                <a:latin typeface="나눔손글씨 펜 OTF" pitchFamily="66" charset="-127"/>
                <a:ea typeface="나눔손글씨 펜 OTF" pitchFamily="66" charset="-127"/>
              </a:rPr>
              <a:t>2.4.2 </a:t>
            </a:r>
            <a:r>
              <a:rPr lang="ko-KR" altLang="en-US" sz="2800" dirty="0">
                <a:solidFill>
                  <a:schemeClr val="accent3">
                    <a:lumMod val="75000"/>
                  </a:schemeClr>
                </a:solidFill>
                <a:latin typeface="나눔손글씨 펜 OTF" pitchFamily="66" charset="-127"/>
                <a:ea typeface="나눔손글씨 펜 OTF" pitchFamily="66" charset="-127"/>
              </a:rPr>
              <a:t>영역 연산</a:t>
            </a:r>
            <a:endParaRPr lang="en-US" altLang="ko-KR" sz="2800" dirty="0">
              <a:solidFill>
                <a:schemeClr val="accent3">
                  <a:lumMod val="75000"/>
                </a:schemeClr>
              </a:solidFill>
              <a:latin typeface="나눔손글씨 펜 OTF" pitchFamily="66" charset="-127"/>
              <a:ea typeface="나눔손글씨 펜 OTF" pitchFamily="66" charset="-127"/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</a:pPr>
            <a:r>
              <a:rPr lang="ko-KR" altLang="en-US" sz="2000" dirty="0">
                <a:latin typeface="나눔손글씨 펜 OTF" pitchFamily="66" charset="-127"/>
                <a:ea typeface="나눔손글씨 펜 OTF" pitchFamily="66" charset="-127"/>
              </a:rPr>
              <a:t>이웃 화소의 </a:t>
            </a:r>
            <a:r>
              <a:rPr lang="ko-KR" altLang="en-US" sz="2000" dirty="0" err="1">
                <a:latin typeface="나눔손글씨 펜 OTF" pitchFamily="66" charset="-127"/>
                <a:ea typeface="나눔손글씨 펜 OTF" pitchFamily="66" charset="-127"/>
              </a:rPr>
              <a:t>명암값에</a:t>
            </a:r>
            <a:r>
              <a:rPr lang="ko-KR" altLang="en-US" sz="2000" dirty="0">
                <a:latin typeface="나눔손글씨 펜 OTF" pitchFamily="66" charset="-127"/>
                <a:ea typeface="나눔손글씨 펜 OTF" pitchFamily="66" charset="-127"/>
              </a:rPr>
              <a:t> 따라 새로운 값 </a:t>
            </a:r>
            <a:r>
              <a:rPr lang="ko-KR" altLang="en-US" sz="2000" dirty="0" smtClean="0">
                <a:latin typeface="나눔손글씨 펜 OTF" pitchFamily="66" charset="-127"/>
                <a:ea typeface="나눔손글씨 펜 OTF" pitchFamily="66" charset="-127"/>
              </a:rPr>
              <a:t>결정</a:t>
            </a:r>
            <a:endParaRPr lang="en-US" altLang="ko-KR" sz="2800" dirty="0">
              <a:solidFill>
                <a:schemeClr val="accent3">
                  <a:lumMod val="75000"/>
                </a:schemeClr>
              </a:solidFill>
              <a:latin typeface="나눔손글씨 펜 OTF" pitchFamily="66" charset="-127"/>
              <a:ea typeface="나눔손글씨 펜 OTF" pitchFamily="66" charset="-127"/>
            </a:endParaRPr>
          </a:p>
          <a:p>
            <a:pPr marL="0" indent="0">
              <a:buFont typeface="Wingdings" pitchFamily="2" charset="2"/>
              <a:buNone/>
            </a:pPr>
            <a:r>
              <a:rPr lang="en-US" altLang="ko-KR" sz="2800" dirty="0">
                <a:solidFill>
                  <a:schemeClr val="accent3">
                    <a:lumMod val="75000"/>
                  </a:schemeClr>
                </a:solidFill>
                <a:latin typeface="나눔손글씨 펜 OTF" pitchFamily="66" charset="-127"/>
                <a:ea typeface="나눔손글씨 펜 OTF" pitchFamily="66" charset="-127"/>
              </a:rPr>
              <a:t>2.4.3 </a:t>
            </a:r>
            <a:r>
              <a:rPr lang="ko-KR" altLang="en-US" sz="2800" dirty="0">
                <a:solidFill>
                  <a:schemeClr val="accent3">
                    <a:lumMod val="75000"/>
                  </a:schemeClr>
                </a:solidFill>
                <a:latin typeface="나눔손글씨 펜 OTF" pitchFamily="66" charset="-127"/>
                <a:ea typeface="나눔손글씨 펜 OTF" pitchFamily="66" charset="-127"/>
              </a:rPr>
              <a:t>기하 연산</a:t>
            </a:r>
            <a:endParaRPr lang="en-US" altLang="ko-KR" sz="2800" dirty="0">
              <a:solidFill>
                <a:schemeClr val="accent3">
                  <a:lumMod val="75000"/>
                </a:schemeClr>
              </a:solidFill>
              <a:latin typeface="나눔손글씨 펜 OTF" pitchFamily="66" charset="-127"/>
              <a:ea typeface="나눔손글씨 펜 OTF" pitchFamily="66" charset="-127"/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</a:pPr>
            <a:r>
              <a:rPr lang="ko-KR" altLang="en-US" sz="2000" dirty="0">
                <a:latin typeface="나눔손글씨 펜 OTF" pitchFamily="66" charset="-127"/>
                <a:ea typeface="나눔손글씨 펜 OTF" pitchFamily="66" charset="-127"/>
              </a:rPr>
              <a:t>일정한 기하 연산으로 결정된 </a:t>
            </a:r>
            <a:r>
              <a:rPr lang="ko-KR" altLang="en-US" sz="2000" dirty="0" err="1">
                <a:latin typeface="나눔손글씨 펜 OTF" pitchFamily="66" charset="-127"/>
                <a:ea typeface="나눔손글씨 펜 OTF" pitchFamily="66" charset="-127"/>
              </a:rPr>
              <a:t>화소의</a:t>
            </a:r>
            <a:r>
              <a:rPr lang="ko-KR" altLang="en-US" sz="2000" dirty="0">
                <a:latin typeface="나눔손글씨 펜 OTF" pitchFamily="66" charset="-127"/>
                <a:ea typeface="나눔손글씨 펜 OTF" pitchFamily="66" charset="-127"/>
              </a:rPr>
              <a:t> </a:t>
            </a:r>
            <a:r>
              <a:rPr lang="ko-KR" altLang="en-US" sz="2000" dirty="0" err="1">
                <a:latin typeface="나눔손글씨 펜 OTF" pitchFamily="66" charset="-127"/>
                <a:ea typeface="나눔손글씨 펜 OTF" pitchFamily="66" charset="-127"/>
              </a:rPr>
              <a:t>명암값에</a:t>
            </a:r>
            <a:r>
              <a:rPr lang="ko-KR" altLang="en-US" sz="2000" dirty="0">
                <a:latin typeface="나눔손글씨 펜 OTF" pitchFamily="66" charset="-127"/>
                <a:ea typeface="나눔손글씨 펜 OTF" pitchFamily="66" charset="-127"/>
              </a:rPr>
              <a:t> 따라 새로운 값 결정</a:t>
            </a:r>
            <a:endParaRPr lang="en-US" altLang="ko-KR" sz="2000" dirty="0">
              <a:latin typeface="나눔손글씨 펜 OTF" pitchFamily="66" charset="-127"/>
              <a:ea typeface="나눔손글씨 펜 OTF" pitchFamily="66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81671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2.4.1 </a:t>
            </a:r>
            <a:r>
              <a:rPr lang="ko-KR" altLang="en-US" dirty="0" smtClean="0"/>
              <a:t>점 연산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점 연산을 식으로 쓰면</a:t>
            </a:r>
            <a:r>
              <a:rPr lang="en-US" altLang="ko-KR" dirty="0" smtClean="0"/>
              <a:t>,</a:t>
            </a:r>
          </a:p>
          <a:p>
            <a:pPr lvl="1"/>
            <a:r>
              <a:rPr lang="ko-KR" altLang="en-US" dirty="0" smtClean="0"/>
              <a:t>대부분은 </a:t>
            </a:r>
            <a:r>
              <a:rPr lang="en-US" altLang="ko-KR" i="1" dirty="0" smtClean="0"/>
              <a:t>k</a:t>
            </a:r>
            <a:r>
              <a:rPr lang="en-US" altLang="ko-KR" dirty="0" smtClean="0"/>
              <a:t>=1 (</a:t>
            </a:r>
            <a:r>
              <a:rPr lang="ko-KR" altLang="en-US" dirty="0" smtClean="0"/>
              <a:t>즉 한 장의 영상을 변환</a:t>
            </a:r>
            <a:r>
              <a:rPr lang="en-US" altLang="ko-KR" dirty="0" smtClean="0"/>
              <a:t>)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r>
              <a:rPr lang="ko-KR" altLang="en-US" dirty="0" smtClean="0"/>
              <a:t>선형 연산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예</a:t>
            </a:r>
            <a:r>
              <a:rPr lang="en-US" altLang="ko-KR" dirty="0" smtClean="0"/>
              <a:t>)</a:t>
            </a:r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1914922"/>
            <a:ext cx="5676900" cy="36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0853" y="3068960"/>
            <a:ext cx="3759539" cy="3211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5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3284984"/>
            <a:ext cx="1628775" cy="36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6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929" y="3717032"/>
            <a:ext cx="3219450" cy="933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64706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2.4.1 </a:t>
            </a:r>
            <a:r>
              <a:rPr lang="ko-KR" altLang="en-US" dirty="0" smtClean="0"/>
              <a:t>점 연산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비선형 연산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예</a:t>
            </a:r>
            <a:r>
              <a:rPr lang="en-US" altLang="ko-KR" dirty="0" smtClean="0"/>
              <a:t>) </a:t>
            </a:r>
            <a:r>
              <a:rPr lang="ko-KR" altLang="en-US" dirty="0" smtClean="0"/>
              <a:t>감마 수정 </a:t>
            </a:r>
            <a:r>
              <a:rPr lang="en-US" altLang="ko-KR" dirty="0" smtClean="0"/>
              <a:t>(</a:t>
            </a:r>
            <a:r>
              <a:rPr lang="ko-KR" altLang="en-US" dirty="0" smtClean="0"/>
              <a:t>모니터나 프린터 색상 조절에 사용</a:t>
            </a:r>
            <a:r>
              <a:rPr lang="en-US" altLang="ko-KR" dirty="0" smtClean="0"/>
              <a:t>)</a:t>
            </a:r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603248"/>
            <a:ext cx="5967403" cy="37060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4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5686" y="1949600"/>
            <a:ext cx="2562225" cy="37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4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1844824"/>
            <a:ext cx="200025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10349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2.4.1 </a:t>
            </a:r>
            <a:r>
              <a:rPr lang="ko-KR" altLang="en-US" dirty="0" smtClean="0"/>
              <a:t>점 연산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err="1" smtClean="0"/>
              <a:t>디졸브</a:t>
            </a:r>
            <a:endParaRPr lang="en-US" altLang="ko-KR" dirty="0" smtClean="0"/>
          </a:p>
          <a:p>
            <a:pPr lvl="1"/>
            <a:r>
              <a:rPr lang="en-US" altLang="ko-KR" i="1" dirty="0" smtClean="0"/>
              <a:t>k</a:t>
            </a:r>
            <a:r>
              <a:rPr lang="en-US" altLang="ko-KR" dirty="0" smtClean="0"/>
              <a:t>=2</a:t>
            </a:r>
            <a:r>
              <a:rPr lang="ko-KR" altLang="en-US" dirty="0" smtClean="0"/>
              <a:t>인 경우</a:t>
            </a:r>
            <a:endParaRPr lang="en-US" altLang="ko-KR" dirty="0" smtClean="0"/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0935" y="1957040"/>
            <a:ext cx="5467350" cy="40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544325"/>
            <a:ext cx="6899515" cy="3404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37723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2.4.2 </a:t>
            </a:r>
            <a:r>
              <a:rPr lang="ko-KR" altLang="en-US" dirty="0" smtClean="0"/>
              <a:t>영역 연산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상관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원시적인 </a:t>
            </a:r>
            <a:r>
              <a:rPr lang="ko-KR" altLang="en-US" dirty="0" err="1" smtClean="0"/>
              <a:t>매칭</a:t>
            </a:r>
            <a:r>
              <a:rPr lang="ko-KR" altLang="en-US" dirty="0" smtClean="0"/>
              <a:t> 연산 </a:t>
            </a:r>
            <a:r>
              <a:rPr lang="en-US" altLang="ko-KR" dirty="0" smtClean="0"/>
              <a:t>(</a:t>
            </a:r>
            <a:r>
              <a:rPr lang="ko-KR" altLang="en-US" dirty="0" smtClean="0"/>
              <a:t>물체를 윈도우 형태로 표현하고 물체를 검출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dirty="0" smtClean="0"/>
              <a:t>아래 예에서는 최대값 </a:t>
            </a:r>
            <a:r>
              <a:rPr lang="en-US" altLang="ko-KR" dirty="0" smtClean="0"/>
              <a:t>29</a:t>
            </a:r>
            <a:r>
              <a:rPr lang="ko-KR" altLang="en-US" dirty="0" smtClean="0"/>
              <a:t>를 갖는 위치 </a:t>
            </a:r>
            <a:r>
              <a:rPr lang="en-US" altLang="ko-KR" dirty="0" smtClean="0"/>
              <a:t>6</a:t>
            </a:r>
            <a:r>
              <a:rPr lang="ko-KR" altLang="en-US" dirty="0" smtClean="0"/>
              <a:t>에서 물체가 검출됨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r>
              <a:rPr lang="ko-KR" altLang="en-US" dirty="0" err="1" smtClean="0"/>
              <a:t>컨볼루션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윈도우를 뒤집은 후 상관 적용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임펄스</a:t>
            </a:r>
            <a:r>
              <a:rPr lang="ko-KR" altLang="en-US" dirty="0" smtClean="0"/>
              <a:t> 반응</a:t>
            </a:r>
            <a:endParaRPr lang="en-US" altLang="ko-KR" dirty="0"/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011" y="2230264"/>
            <a:ext cx="7826403" cy="21954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10474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2.4.2 </a:t>
            </a:r>
            <a:r>
              <a:rPr lang="ko-KR" altLang="en-US" dirty="0" smtClean="0"/>
              <a:t>영역 연산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/>
              <a:t>2</a:t>
            </a:r>
            <a:r>
              <a:rPr lang="ko-KR" altLang="en-US" dirty="0" smtClean="0"/>
              <a:t>차원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531764"/>
            <a:ext cx="5729507" cy="5040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33994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2.1 </a:t>
            </a:r>
            <a:r>
              <a:rPr lang="ko-KR" altLang="en-US" dirty="0" smtClean="0"/>
              <a:t>디지털 영상이란</a:t>
            </a:r>
            <a:r>
              <a:rPr lang="en-US" altLang="ko-KR" dirty="0" smtClean="0"/>
              <a:t>?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0" indent="0">
              <a:buFont typeface="Wingdings" pitchFamily="2" charset="2"/>
              <a:buNone/>
            </a:pPr>
            <a:r>
              <a:rPr lang="en-US" altLang="ko-KR" sz="2800" dirty="0" smtClean="0">
                <a:solidFill>
                  <a:schemeClr val="accent3">
                    <a:lumMod val="75000"/>
                  </a:schemeClr>
                </a:solidFill>
                <a:latin typeface="나눔손글씨 펜 OTF" pitchFamily="66" charset="-127"/>
                <a:ea typeface="나눔손글씨 펜 OTF" pitchFamily="66" charset="-127"/>
              </a:rPr>
              <a:t>2.1.1 </a:t>
            </a:r>
            <a:r>
              <a:rPr lang="ko-KR" altLang="en-US" sz="2800" dirty="0">
                <a:solidFill>
                  <a:schemeClr val="accent3">
                    <a:lumMod val="75000"/>
                  </a:schemeClr>
                </a:solidFill>
                <a:latin typeface="나눔손글씨 펜 OTF" pitchFamily="66" charset="-127"/>
                <a:ea typeface="나눔손글씨 펜 OTF" pitchFamily="66" charset="-127"/>
              </a:rPr>
              <a:t>디지털 영상의 태동</a:t>
            </a:r>
            <a:endParaRPr lang="en-US" altLang="ko-KR" sz="2800" dirty="0">
              <a:solidFill>
                <a:schemeClr val="accent3">
                  <a:lumMod val="75000"/>
                </a:schemeClr>
              </a:solidFill>
              <a:latin typeface="나눔손글씨 펜 OTF" pitchFamily="66" charset="-127"/>
              <a:ea typeface="나눔손글씨 펜 OTF" pitchFamily="66" charset="-127"/>
            </a:endParaRPr>
          </a:p>
          <a:p>
            <a:pPr marL="0" indent="0">
              <a:buFont typeface="Wingdings" pitchFamily="2" charset="2"/>
              <a:buNone/>
            </a:pPr>
            <a:r>
              <a:rPr lang="en-US" altLang="ko-KR" sz="2800" dirty="0" smtClean="0">
                <a:solidFill>
                  <a:schemeClr val="accent3">
                    <a:lumMod val="75000"/>
                  </a:schemeClr>
                </a:solidFill>
                <a:latin typeface="나눔손글씨 펜 OTF" pitchFamily="66" charset="-127"/>
                <a:ea typeface="나눔손글씨 펜 OTF" pitchFamily="66" charset="-127"/>
              </a:rPr>
              <a:t>2.1.2 </a:t>
            </a:r>
            <a:r>
              <a:rPr lang="ko-KR" altLang="en-US" sz="2800" dirty="0">
                <a:solidFill>
                  <a:schemeClr val="accent3">
                    <a:lumMod val="75000"/>
                  </a:schemeClr>
                </a:solidFill>
                <a:latin typeface="나눔손글씨 펜 OTF" pitchFamily="66" charset="-127"/>
                <a:ea typeface="나눔손글씨 펜 OTF" pitchFamily="66" charset="-127"/>
              </a:rPr>
              <a:t>획득과 표현</a:t>
            </a:r>
            <a:endParaRPr lang="en-US" altLang="ko-KR" sz="2800" dirty="0">
              <a:solidFill>
                <a:schemeClr val="accent3">
                  <a:lumMod val="75000"/>
                </a:schemeClr>
              </a:solidFill>
              <a:latin typeface="나눔손글씨 펜 OTF" pitchFamily="66" charset="-127"/>
              <a:ea typeface="나눔손글씨 펜 OTF" pitchFamily="66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03935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2.4.2 </a:t>
            </a:r>
            <a:r>
              <a:rPr lang="ko-KR" altLang="en-US" dirty="0" smtClean="0"/>
              <a:t>영역 연산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수식으로 쓰면</a:t>
            </a:r>
            <a:r>
              <a:rPr lang="en-US" altLang="ko-KR" dirty="0" smtClean="0"/>
              <a:t>,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이 책은 둘 구분하지 않고 </a:t>
            </a:r>
            <a:r>
              <a:rPr lang="ko-KR" altLang="en-US" dirty="0" err="1" smtClean="0"/>
              <a:t>컨볼루션이라는</a:t>
            </a:r>
            <a:r>
              <a:rPr lang="ko-KR" altLang="en-US" dirty="0" smtClean="0"/>
              <a:t> 용어를 사용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008" y="1556792"/>
            <a:ext cx="7032451" cy="25430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38509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2.4.2 </a:t>
            </a:r>
            <a:r>
              <a:rPr lang="ko-KR" altLang="en-US" dirty="0" smtClean="0"/>
              <a:t>영역 연산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908720"/>
            <a:ext cx="3024336" cy="5400600"/>
          </a:xfrm>
        </p:spPr>
        <p:txBody>
          <a:bodyPr/>
          <a:lstStyle/>
          <a:p>
            <a:r>
              <a:rPr lang="ko-KR" altLang="en-US" dirty="0" err="1" smtClean="0"/>
              <a:t>컨볼루션</a:t>
            </a:r>
            <a:r>
              <a:rPr lang="ko-KR" altLang="en-US" dirty="0" smtClean="0"/>
              <a:t> 예제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박스와 </a:t>
            </a:r>
            <a:r>
              <a:rPr lang="ko-KR" altLang="en-US" dirty="0" err="1" smtClean="0"/>
              <a:t>가우시안은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스무딩</a:t>
            </a:r>
            <a:r>
              <a:rPr lang="ko-KR" altLang="en-US" dirty="0" smtClean="0"/>
              <a:t> 효과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샤프닝은</a:t>
            </a:r>
            <a:r>
              <a:rPr lang="ko-KR" altLang="en-US" dirty="0" smtClean="0"/>
              <a:t> 명암 대비 강조 효과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수평 </a:t>
            </a:r>
            <a:r>
              <a:rPr lang="ko-KR" altLang="en-US" dirty="0" err="1" smtClean="0"/>
              <a:t>에지와</a:t>
            </a:r>
            <a:r>
              <a:rPr lang="ko-KR" altLang="en-US" dirty="0" smtClean="0"/>
              <a:t> 수직 에지는 에지 검출 효과</a:t>
            </a:r>
            <a:endParaRPr lang="en-US" altLang="ko-KR" dirty="0" smtClean="0"/>
          </a:p>
          <a:p>
            <a:r>
              <a:rPr lang="ko-KR" altLang="en-US" dirty="0" err="1" smtClean="0"/>
              <a:t>컨볼루션은</a:t>
            </a:r>
            <a:r>
              <a:rPr lang="ko-KR" altLang="en-US" dirty="0" smtClean="0"/>
              <a:t> 선형 연산</a:t>
            </a:r>
            <a:endParaRPr lang="en-US" altLang="ko-KR" dirty="0" smtClean="0"/>
          </a:p>
          <a:p>
            <a:pPr marL="266700" lvl="1" indent="0">
              <a:buNone/>
            </a:pP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864" y="1268760"/>
            <a:ext cx="5400600" cy="5263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78082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2.4.2 </a:t>
            </a:r>
            <a:r>
              <a:rPr lang="ko-KR" altLang="en-US" dirty="0" smtClean="0"/>
              <a:t>영역 연산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908720"/>
            <a:ext cx="2448272" cy="5400600"/>
          </a:xfrm>
        </p:spPr>
        <p:txBody>
          <a:bodyPr/>
          <a:lstStyle/>
          <a:p>
            <a:r>
              <a:rPr lang="ko-KR" altLang="en-US" dirty="0" smtClean="0"/>
              <a:t>비선형 연산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예</a:t>
            </a:r>
            <a:r>
              <a:rPr lang="en-US" altLang="ko-KR" dirty="0" smtClean="0"/>
              <a:t>) </a:t>
            </a:r>
            <a:r>
              <a:rPr lang="ko-KR" altLang="en-US" dirty="0" smtClean="0"/>
              <a:t>메디안 필터 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솔트페퍼</a:t>
            </a:r>
            <a:r>
              <a:rPr lang="ko-KR" altLang="en-US" dirty="0" smtClean="0"/>
              <a:t> 잡음에 효과적임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메디안은 </a:t>
            </a:r>
            <a:r>
              <a:rPr lang="ko-KR" altLang="en-US" dirty="0" err="1" smtClean="0"/>
              <a:t>가우시안에</a:t>
            </a:r>
            <a:r>
              <a:rPr lang="ko-KR" altLang="en-US" dirty="0" smtClean="0"/>
              <a:t> 비해 에지 보존 효과 뛰어남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484784"/>
            <a:ext cx="5681338" cy="4464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66956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2.4.3 </a:t>
            </a:r>
            <a:r>
              <a:rPr lang="ko-KR" altLang="en-US" dirty="0" smtClean="0"/>
              <a:t>기하 연산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동차 좌표와 동차 행렬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동차 좌표 </a:t>
            </a:r>
            <a:endParaRPr lang="en-US" altLang="ko-KR" dirty="0"/>
          </a:p>
          <a:p>
            <a:pPr lvl="2"/>
            <a:r>
              <a:rPr lang="en-US" altLang="ko-KR" dirty="0" smtClean="0"/>
              <a:t> </a:t>
            </a:r>
          </a:p>
          <a:p>
            <a:pPr lvl="2"/>
            <a:r>
              <a:rPr lang="ko-KR" altLang="en-US" dirty="0" smtClean="0"/>
              <a:t>예</a:t>
            </a:r>
            <a:r>
              <a:rPr lang="en-US" altLang="ko-KR" dirty="0" smtClean="0"/>
              <a:t>) (3,5) </a:t>
            </a:r>
            <a:r>
              <a:rPr lang="en-US" altLang="ko-KR" dirty="0" smtClean="0">
                <a:sym typeface="Wingdings" panose="05000000000000000000" pitchFamily="2" charset="2"/>
              </a:rPr>
              <a:t> (3,5,1), (6,10,2), (0.3,0.5,0.1), …</a:t>
            </a:r>
          </a:p>
          <a:p>
            <a:pPr lvl="2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동차 행렬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</p:txBody>
      </p:sp>
      <p:pic>
        <p:nvPicPr>
          <p:cNvPr id="3891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3140968"/>
            <a:ext cx="7515340" cy="34997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1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750145"/>
            <a:ext cx="1095375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7461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2.4.3 </a:t>
            </a:r>
            <a:r>
              <a:rPr lang="ko-KR" altLang="en-US" dirty="0" smtClean="0"/>
              <a:t>기하 연산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동차 행렬을 이용한 기하 변환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556792"/>
            <a:ext cx="7725343" cy="3024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674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2.4.3 </a:t>
            </a:r>
            <a:r>
              <a:rPr lang="ko-KR" altLang="en-US" dirty="0" smtClean="0"/>
              <a:t>기하 연산</a:t>
            </a:r>
            <a:endParaRPr lang="ko-KR" alt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3573016"/>
            <a:ext cx="7185953" cy="31683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908720"/>
            <a:ext cx="7074192" cy="26791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10155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2.4.3 </a:t>
            </a:r>
            <a:r>
              <a:rPr lang="ko-KR" altLang="en-US" dirty="0" smtClean="0"/>
              <a:t>기하 연산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왜 동차 좌표를 사용하나</a:t>
            </a:r>
            <a:r>
              <a:rPr lang="en-US" altLang="ko-KR" dirty="0" smtClean="0"/>
              <a:t>?</a:t>
            </a:r>
          </a:p>
          <a:p>
            <a:pPr lvl="1"/>
            <a:r>
              <a:rPr lang="ko-KR" altLang="en-US" dirty="0" smtClean="0"/>
              <a:t>복합 변환을 이용한 계산 효율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예</a:t>
            </a:r>
            <a:r>
              <a:rPr lang="en-US" altLang="ko-KR" dirty="0" smtClean="0"/>
              <a:t>) </a:t>
            </a:r>
            <a:r>
              <a:rPr lang="ko-KR" altLang="en-US" dirty="0" smtClean="0"/>
              <a:t>이동 후 회전은</a:t>
            </a:r>
            <a:r>
              <a:rPr lang="en-US" altLang="ko-KR" dirty="0" smtClean="0"/>
              <a:t> </a:t>
            </a:r>
            <a:r>
              <a:rPr lang="ko-KR" altLang="en-US" dirty="0" smtClean="0"/>
              <a:t>두 번의 행렬 곱셈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하지만 복합 변환을 이용하면 한 번의 곱셈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r>
              <a:rPr lang="ko-KR" altLang="en-US" dirty="0" smtClean="0"/>
              <a:t>임의의 점 </a:t>
            </a:r>
            <a:r>
              <a:rPr lang="en-US" altLang="ko-KR" dirty="0" smtClean="0"/>
              <a:t>(</a:t>
            </a:r>
            <a:r>
              <a:rPr lang="en-US" altLang="ko-KR" b="0" i="1" dirty="0" err="1" smtClean="0"/>
              <a:t>c</a:t>
            </a:r>
            <a:r>
              <a:rPr lang="en-US" altLang="ko-KR" b="0" i="1" baseline="-25000" dirty="0" err="1" smtClean="0"/>
              <a:t>y</a:t>
            </a:r>
            <a:r>
              <a:rPr lang="en-US" altLang="ko-KR" dirty="0" err="1" smtClean="0"/>
              <a:t>,</a:t>
            </a:r>
            <a:r>
              <a:rPr lang="en-US" altLang="ko-KR" b="0" i="1" dirty="0" err="1" smtClean="0"/>
              <a:t>c</a:t>
            </a:r>
            <a:r>
              <a:rPr lang="en-US" altLang="ko-KR" b="0" i="1" baseline="-25000" dirty="0" err="1" smtClean="0"/>
              <a:t>x</a:t>
            </a:r>
            <a:r>
              <a:rPr lang="en-US" altLang="ko-KR" dirty="0" smtClean="0"/>
              <a:t>)</a:t>
            </a:r>
            <a:r>
              <a:rPr lang="ko-KR" altLang="en-US" dirty="0" smtClean="0"/>
              <a:t>를</a:t>
            </a:r>
            <a:r>
              <a:rPr lang="en-US" altLang="ko-KR" dirty="0" smtClean="0"/>
              <a:t> </a:t>
            </a:r>
            <a:r>
              <a:rPr lang="ko-KR" altLang="en-US" dirty="0" smtClean="0"/>
              <a:t>중심으로 회전</a:t>
            </a:r>
            <a:endParaRPr lang="en-US" altLang="ko-KR" dirty="0" smtClean="0"/>
          </a:p>
          <a:p>
            <a:pPr lvl="1"/>
            <a:r>
              <a:rPr lang="en-US" altLang="ko-KR" i="1" dirty="0" smtClean="0"/>
              <a:t>T</a:t>
            </a:r>
            <a:r>
              <a:rPr lang="en-US" altLang="ko-KR" dirty="0" smtClean="0"/>
              <a:t>(-</a:t>
            </a:r>
            <a:r>
              <a:rPr lang="en-US" altLang="ko-KR" i="1" dirty="0" smtClean="0"/>
              <a:t>c</a:t>
            </a:r>
            <a:r>
              <a:rPr lang="en-US" altLang="ko-KR" i="1" baseline="-25000" dirty="0" smtClean="0"/>
              <a:t>y</a:t>
            </a:r>
            <a:r>
              <a:rPr lang="en-US" altLang="ko-KR" dirty="0" smtClean="0"/>
              <a:t>,-</a:t>
            </a:r>
            <a:r>
              <a:rPr lang="en-US" altLang="ko-KR" i="1" dirty="0" smtClean="0"/>
              <a:t>c</a:t>
            </a:r>
            <a:r>
              <a:rPr lang="en-US" altLang="ko-KR" i="1" baseline="-25000" dirty="0" smtClean="0"/>
              <a:t>x</a:t>
            </a:r>
            <a:r>
              <a:rPr lang="en-US" altLang="ko-KR" dirty="0" smtClean="0"/>
              <a:t>)</a:t>
            </a:r>
            <a:r>
              <a:rPr lang="en-US" altLang="ko-KR" i="1" dirty="0" smtClean="0"/>
              <a:t>R</a:t>
            </a:r>
            <a:r>
              <a:rPr lang="en-US" altLang="ko-KR" dirty="0" smtClean="0"/>
              <a:t>(</a:t>
            </a:r>
            <a:r>
              <a:rPr lang="el-GR" altLang="ko-KR" i="1" dirty="0" smtClean="0">
                <a:latin typeface="맑은 고딕"/>
                <a:ea typeface="맑은 고딕"/>
              </a:rPr>
              <a:t>θ</a:t>
            </a:r>
            <a:r>
              <a:rPr lang="en-US" altLang="ko-KR" dirty="0" smtClean="0">
                <a:latin typeface="맑은 고딕"/>
                <a:ea typeface="맑은 고딕"/>
              </a:rPr>
              <a:t>)</a:t>
            </a:r>
            <a:r>
              <a:rPr lang="en-US" altLang="ko-KR" i="1" dirty="0" smtClean="0"/>
              <a:t>T</a:t>
            </a:r>
            <a:r>
              <a:rPr lang="en-US" altLang="ko-KR" dirty="0" smtClean="0"/>
              <a:t>(</a:t>
            </a:r>
            <a:r>
              <a:rPr lang="en-US" altLang="ko-KR" i="1" dirty="0" err="1" smtClean="0"/>
              <a:t>c</a:t>
            </a:r>
            <a:r>
              <a:rPr lang="en-US" altLang="ko-KR" i="1" baseline="-25000" dirty="0" err="1" smtClean="0"/>
              <a:t>y</a:t>
            </a:r>
            <a:r>
              <a:rPr lang="en-US" altLang="ko-KR" dirty="0" err="1" smtClean="0"/>
              <a:t>,</a:t>
            </a:r>
            <a:r>
              <a:rPr lang="en-US" altLang="ko-KR" i="1" dirty="0" err="1" smtClean="0"/>
              <a:t>c</a:t>
            </a:r>
            <a:r>
              <a:rPr lang="en-US" altLang="ko-KR" i="1" baseline="-25000" dirty="0" err="1" smtClean="0"/>
              <a:t>x</a:t>
            </a:r>
            <a:r>
              <a:rPr lang="en-US" altLang="ko-KR" dirty="0"/>
              <a:t>)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084" y="2213372"/>
            <a:ext cx="6891703" cy="28083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70705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2.4.3 </a:t>
            </a:r>
            <a:r>
              <a:rPr lang="ko-KR" altLang="en-US" dirty="0" smtClean="0"/>
              <a:t>기하 연산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영상에</a:t>
            </a:r>
            <a:r>
              <a:rPr lang="en-US" altLang="ko-KR" dirty="0" smtClean="0"/>
              <a:t> </a:t>
            </a:r>
            <a:r>
              <a:rPr lang="ko-KR" altLang="en-US" dirty="0" smtClean="0"/>
              <a:t>적용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전방 변환은 심한 </a:t>
            </a:r>
            <a:r>
              <a:rPr lang="ko-KR" altLang="en-US" dirty="0" err="1" smtClean="0"/>
              <a:t>에일리어싱</a:t>
            </a:r>
            <a:r>
              <a:rPr lang="ko-KR" altLang="en-US" dirty="0" smtClean="0"/>
              <a:t> 현상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후방 변환을 이용한 </a:t>
            </a:r>
            <a:r>
              <a:rPr lang="ko-KR" altLang="en-US" dirty="0" err="1" smtClean="0"/>
              <a:t>안티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에일리어싱</a:t>
            </a:r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  <a:p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</p:txBody>
      </p:sp>
      <p:pic>
        <p:nvPicPr>
          <p:cNvPr id="4301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826" y="2276872"/>
            <a:ext cx="6747478" cy="2232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00067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2.4.3 </a:t>
            </a:r>
            <a:r>
              <a:rPr lang="ko-KR" altLang="en-US" dirty="0" smtClean="0"/>
              <a:t>기하 연산</a:t>
            </a:r>
            <a:endParaRPr lang="ko-KR" altLang="en-US" dirty="0"/>
          </a:p>
        </p:txBody>
      </p:sp>
      <p:pic>
        <p:nvPicPr>
          <p:cNvPr id="4403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980728"/>
            <a:ext cx="7119986" cy="5256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45454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2.4.3 </a:t>
            </a:r>
            <a:r>
              <a:rPr lang="ko-KR" altLang="en-US" dirty="0" smtClean="0"/>
              <a:t>기하 연산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보간에 의한 </a:t>
            </a:r>
            <a:r>
              <a:rPr lang="ko-KR" altLang="en-US" dirty="0" err="1" smtClean="0"/>
              <a:t>안티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에일리어싱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실수 좌표를 반올림하여 정수로 변환하는 과정에서 </a:t>
            </a:r>
            <a:r>
              <a:rPr lang="ko-KR" altLang="en-US" dirty="0" err="1" smtClean="0"/>
              <a:t>에일리어싱</a:t>
            </a:r>
            <a:r>
              <a:rPr lang="ko-KR" altLang="en-US" dirty="0" smtClean="0"/>
              <a:t> 발생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주위 </a:t>
            </a:r>
            <a:r>
              <a:rPr lang="ko-KR" altLang="en-US" dirty="0" err="1" smtClean="0"/>
              <a:t>화소</a:t>
            </a:r>
            <a:r>
              <a:rPr lang="ko-KR" altLang="en-US" dirty="0" smtClean="0"/>
              <a:t> 값을 이용한 보간으로 </a:t>
            </a:r>
            <a:r>
              <a:rPr lang="ko-KR" altLang="en-US" dirty="0" err="1" smtClean="0"/>
              <a:t>안티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이일리어싱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marL="266700" lvl="1" indent="0">
              <a:buNone/>
            </a:pP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  <a:p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204864"/>
            <a:ext cx="4467225" cy="265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67812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2.1.1 </a:t>
            </a:r>
            <a:r>
              <a:rPr lang="ko-KR" altLang="en-US" dirty="0" smtClean="0"/>
              <a:t>디지털 영상의 태동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Bartlane</a:t>
            </a:r>
            <a:r>
              <a:rPr lang="ko-KR" altLang="en-US" dirty="0" smtClean="0"/>
              <a:t> 시스템 </a:t>
            </a:r>
            <a:r>
              <a:rPr lang="en-US" altLang="ko-KR" dirty="0" smtClean="0"/>
              <a:t>[McFarlane72]</a:t>
            </a:r>
          </a:p>
          <a:p>
            <a:pPr lvl="1"/>
            <a:r>
              <a:rPr lang="en-US" altLang="ko-KR" dirty="0" smtClean="0"/>
              <a:t>1920</a:t>
            </a:r>
            <a:r>
              <a:rPr lang="ko-KR" altLang="en-US" dirty="0" smtClean="0"/>
              <a:t>년 유럽 </a:t>
            </a:r>
            <a:r>
              <a:rPr lang="en-US" altLang="ko-KR" dirty="0" smtClean="0">
                <a:sym typeface="Wingdings" panose="05000000000000000000" pitchFamily="2" charset="2"/>
              </a:rPr>
              <a:t>  </a:t>
            </a:r>
            <a:r>
              <a:rPr lang="ko-KR" altLang="en-US" dirty="0" smtClean="0">
                <a:sym typeface="Wingdings" panose="05000000000000000000" pitchFamily="2" charset="2"/>
              </a:rPr>
              <a:t>미국 영상 전송 시스템 개통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미디어 산업에 혁신 불러일으킴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marL="266700" lvl="1" indent="0">
              <a:buNone/>
            </a:pP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한 세기 지난 현재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디지털 카메라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err="1" smtClean="0">
                <a:sym typeface="Wingdings" panose="05000000000000000000" pitchFamily="2" charset="2"/>
              </a:rPr>
              <a:t>스마트폰</a:t>
            </a:r>
            <a:r>
              <a:rPr lang="ko-KR" altLang="en-US" dirty="0" smtClean="0">
                <a:sym typeface="Wingdings" panose="05000000000000000000" pitchFamily="2" charset="2"/>
              </a:rPr>
              <a:t> 등 보편화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인터넷 비전이라는 새 연구분야 태동할 정도로 디지털 영상 폭발적 팽창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Flickr</a:t>
            </a:r>
            <a:r>
              <a:rPr lang="ko-KR" altLang="en-US" dirty="0" smtClean="0">
                <a:sym typeface="Wingdings" panose="05000000000000000000" pitchFamily="2" charset="2"/>
              </a:rPr>
              <a:t>는 수십 억장의 영상 </a:t>
            </a:r>
            <a:r>
              <a:rPr lang="ko-KR" altLang="en-US" dirty="0" err="1" smtClean="0">
                <a:sym typeface="Wingdings" panose="05000000000000000000" pitchFamily="2" charset="2"/>
              </a:rPr>
              <a:t>호스팅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 smtClean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994" y="2530173"/>
            <a:ext cx="3985956" cy="19408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72856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2.4.3 </a:t>
            </a:r>
            <a:r>
              <a:rPr lang="ko-KR" altLang="en-US" dirty="0" smtClean="0"/>
              <a:t>기하 연산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양선형 보간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marL="266700" lvl="1" indent="0">
              <a:buNone/>
            </a:pP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  <a:p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</p:txBody>
      </p:sp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0894" y="1618506"/>
            <a:ext cx="5572125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08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435537"/>
            <a:ext cx="6555782" cy="19295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02543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2.4.3 </a:t>
            </a:r>
            <a:r>
              <a:rPr lang="ko-KR" altLang="en-US" dirty="0" smtClean="0"/>
              <a:t>기하 연산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양선형 보간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marL="266700" lvl="1" indent="0">
              <a:buNone/>
            </a:pP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  <a:p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4611" y="1574752"/>
            <a:ext cx="6067443" cy="9535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10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780928"/>
            <a:ext cx="7086518" cy="276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01147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2.4.3 </a:t>
            </a:r>
            <a:r>
              <a:rPr lang="ko-KR" altLang="en-US" dirty="0" smtClean="0"/>
              <a:t>기하 연산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err="1" smtClean="0"/>
              <a:t>최근접</a:t>
            </a:r>
            <a:r>
              <a:rPr lang="ko-KR" altLang="en-US" dirty="0" smtClean="0"/>
              <a:t> 이웃</a:t>
            </a:r>
            <a:r>
              <a:rPr lang="en-US" altLang="ko-KR" dirty="0" smtClean="0"/>
              <a:t>, </a:t>
            </a:r>
            <a:r>
              <a:rPr lang="ko-KR" altLang="en-US" dirty="0" smtClean="0"/>
              <a:t>양선형 보간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양 </a:t>
            </a:r>
            <a:r>
              <a:rPr lang="en-US" altLang="ko-KR" dirty="0" smtClean="0"/>
              <a:t>3</a:t>
            </a:r>
            <a:r>
              <a:rPr lang="ko-KR" altLang="en-US" dirty="0" smtClean="0"/>
              <a:t>차 보간의 비교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marL="266700" lvl="1" indent="0">
              <a:buNone/>
            </a:pP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  <a:p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</p:txBody>
      </p:sp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528" y="1596792"/>
            <a:ext cx="6783275" cy="4280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0328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2.5 </a:t>
            </a:r>
            <a:r>
              <a:rPr lang="ko-KR" altLang="en-US" dirty="0" err="1" smtClean="0"/>
              <a:t>다해상도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해상도를 줄이거나 늘리는 연산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다양한 응용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멀티미디어 장치에 디스플레이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물체 크기 변환에 강인한 인식 등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업샘플링과</a:t>
            </a:r>
            <a:r>
              <a:rPr lang="ko-KR" altLang="en-US" dirty="0" smtClean="0"/>
              <a:t> 다운샘플링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r>
              <a:rPr lang="ko-KR" altLang="en-US" dirty="0" smtClean="0"/>
              <a:t>피라미드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샘플링 비율 </a:t>
            </a:r>
            <a:r>
              <a:rPr lang="en-US" altLang="ko-KR" dirty="0" smtClean="0"/>
              <a:t>0.5</a:t>
            </a:r>
            <a:r>
              <a:rPr lang="ko-KR" altLang="en-US" dirty="0" smtClean="0"/>
              <a:t>로 다운샘플링 반복</a:t>
            </a:r>
            <a:endParaRPr lang="en-US" altLang="ko-KR" dirty="0" smtClean="0"/>
          </a:p>
        </p:txBody>
      </p:sp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325" y="3933056"/>
            <a:ext cx="5100811" cy="24062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3400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2.5 </a:t>
            </a:r>
            <a:r>
              <a:rPr lang="ko-KR" altLang="en-US" dirty="0" err="1" smtClean="0"/>
              <a:t>다해상도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피라미드 구축 연산을 식으로 쓰면</a:t>
            </a:r>
            <a:r>
              <a:rPr lang="en-US" altLang="ko-KR" dirty="0" smtClean="0"/>
              <a:t>,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pPr lvl="1"/>
            <a:r>
              <a:rPr lang="ko-KR" altLang="en-US" dirty="0" err="1" smtClean="0"/>
              <a:t>에일리어싱</a:t>
            </a:r>
            <a:r>
              <a:rPr lang="ko-KR" altLang="en-US" dirty="0" smtClean="0"/>
              <a:t> 발생 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화소에</a:t>
            </a:r>
            <a:r>
              <a:rPr lang="ko-KR" altLang="en-US" dirty="0" smtClean="0"/>
              <a:t> 따라 </a:t>
            </a:r>
            <a:r>
              <a:rPr lang="en-US" altLang="ko-KR" dirty="0" smtClean="0"/>
              <a:t>100% </a:t>
            </a:r>
            <a:r>
              <a:rPr lang="ko-KR" altLang="en-US" dirty="0" smtClean="0"/>
              <a:t>또는 </a:t>
            </a:r>
            <a:r>
              <a:rPr lang="en-US" altLang="ko-KR" dirty="0" smtClean="0"/>
              <a:t>0% </a:t>
            </a:r>
            <a:r>
              <a:rPr lang="ko-KR" altLang="en-US" dirty="0" smtClean="0"/>
              <a:t>만큼 공헌</a:t>
            </a:r>
            <a:r>
              <a:rPr lang="en-US" altLang="ko-KR" dirty="0" smtClean="0"/>
              <a:t>)</a:t>
            </a:r>
          </a:p>
        </p:txBody>
      </p:sp>
      <p:pic>
        <p:nvPicPr>
          <p:cNvPr id="5017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6203" y="1592213"/>
            <a:ext cx="5953125" cy="55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18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924944"/>
            <a:ext cx="7308304" cy="2362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14212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2.5 </a:t>
            </a:r>
            <a:r>
              <a:rPr lang="ko-KR" altLang="en-US" dirty="0" err="1" smtClean="0"/>
              <a:t>다해상도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err="1" smtClean="0"/>
              <a:t>Burt&amp;Adelson</a:t>
            </a:r>
            <a:r>
              <a:rPr lang="en-US" altLang="ko-KR" dirty="0" smtClean="0"/>
              <a:t> </a:t>
            </a:r>
            <a:r>
              <a:rPr lang="ko-KR" altLang="en-US" dirty="0" smtClean="0"/>
              <a:t>방법 </a:t>
            </a:r>
            <a:r>
              <a:rPr lang="en-US" altLang="ko-KR" dirty="0" smtClean="0"/>
              <a:t>[Burt83a]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pPr lvl="1"/>
            <a:r>
              <a:rPr lang="ko-KR" altLang="en-US" dirty="0" smtClean="0"/>
              <a:t>모든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화소가</a:t>
            </a:r>
            <a:r>
              <a:rPr lang="ko-KR" altLang="en-US" dirty="0" smtClean="0"/>
              <a:t> </a:t>
            </a:r>
            <a:r>
              <a:rPr lang="en-US" altLang="ko-KR" dirty="0" smtClean="0"/>
              <a:t>50%</a:t>
            </a:r>
            <a:r>
              <a:rPr lang="ko-KR" altLang="en-US" dirty="0" smtClean="0"/>
              <a:t>씩 공헌</a:t>
            </a:r>
            <a:endParaRPr lang="en-US" altLang="ko-KR" dirty="0" smtClean="0"/>
          </a:p>
        </p:txBody>
      </p:sp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321" y="1564109"/>
            <a:ext cx="7096125" cy="61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0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174" y="2899225"/>
            <a:ext cx="7551564" cy="175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25528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2.5 </a:t>
            </a:r>
            <a:r>
              <a:rPr lang="ko-KR" altLang="en-US" dirty="0" err="1" smtClean="0"/>
              <a:t>다해상도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err="1" smtClean="0"/>
              <a:t>Burt&amp;Adelson</a:t>
            </a:r>
            <a:r>
              <a:rPr lang="en-US" altLang="ko-KR" dirty="0" smtClean="0"/>
              <a:t> </a:t>
            </a:r>
            <a:r>
              <a:rPr lang="ko-KR" altLang="en-US" dirty="0" smtClean="0"/>
              <a:t>방법 </a:t>
            </a:r>
            <a:r>
              <a:rPr lang="en-US" altLang="ko-KR" dirty="0" smtClean="0"/>
              <a:t>[Burt83a]</a:t>
            </a:r>
          </a:p>
          <a:p>
            <a:endParaRPr lang="en-US" altLang="ko-KR" dirty="0"/>
          </a:p>
        </p:txBody>
      </p:sp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628800"/>
            <a:ext cx="7132065" cy="2533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83302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2.6 </a:t>
            </a:r>
            <a:r>
              <a:rPr lang="ko-KR" altLang="en-US" dirty="0" err="1" smtClean="0"/>
              <a:t>모폴로지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err="1" smtClean="0"/>
              <a:t>모폴로지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원래 생물학에서 생물의 모양 변화를 표현하는 기법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수학적 </a:t>
            </a:r>
            <a:r>
              <a:rPr lang="ko-KR" altLang="en-US" dirty="0" err="1" smtClean="0"/>
              <a:t>모폴로지</a:t>
            </a:r>
            <a:r>
              <a:rPr lang="en-US" altLang="ko-KR" dirty="0" smtClean="0"/>
              <a:t>: </a:t>
            </a:r>
            <a:r>
              <a:rPr lang="ko-KR" altLang="en-US" dirty="0" smtClean="0"/>
              <a:t>컴퓨터 비전에서 패턴을 원하는 형태로 변환하는 기법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endParaRPr lang="en-US" altLang="ko-KR" dirty="0"/>
          </a:p>
        </p:txBody>
      </p:sp>
      <p:sp>
        <p:nvSpPr>
          <p:cNvPr id="4" name="내용 개체 틀 2"/>
          <p:cNvSpPr txBox="1">
            <a:spLocks/>
          </p:cNvSpPr>
          <p:nvPr/>
        </p:nvSpPr>
        <p:spPr bwMode="auto">
          <a:xfrm>
            <a:off x="251520" y="2348880"/>
            <a:ext cx="2664296" cy="12961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3">
                  <a:lumMod val="75000"/>
                </a:schemeClr>
              </a:buClr>
              <a:buFont typeface="Wingdings" pitchFamily="2" charset="2"/>
              <a:buChar char="n"/>
              <a:defRPr sz="2000" b="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en-US" altLang="ko-KR" sz="2800" dirty="0" smtClean="0">
                <a:solidFill>
                  <a:schemeClr val="accent3">
                    <a:lumMod val="75000"/>
                  </a:schemeClr>
                </a:solidFill>
                <a:latin typeface="나눔손글씨 펜 OTF" pitchFamily="66" charset="-127"/>
                <a:ea typeface="나눔손글씨 펜 OTF" pitchFamily="66" charset="-127"/>
              </a:rPr>
              <a:t>2.6.1 </a:t>
            </a:r>
            <a:r>
              <a:rPr lang="ko-KR" altLang="en-US" sz="2800" dirty="0" smtClean="0">
                <a:solidFill>
                  <a:schemeClr val="accent3">
                    <a:lumMod val="75000"/>
                  </a:schemeClr>
                </a:solidFill>
                <a:latin typeface="나눔손글씨 펜 OTF" pitchFamily="66" charset="-127"/>
                <a:ea typeface="나눔손글씨 펜 OTF" pitchFamily="66" charset="-127"/>
              </a:rPr>
              <a:t>이진 </a:t>
            </a:r>
            <a:r>
              <a:rPr lang="ko-KR" altLang="en-US" sz="2800" dirty="0" err="1" smtClean="0">
                <a:solidFill>
                  <a:schemeClr val="accent3">
                    <a:lumMod val="75000"/>
                  </a:schemeClr>
                </a:solidFill>
                <a:latin typeface="나눔손글씨 펜 OTF" pitchFamily="66" charset="-127"/>
                <a:ea typeface="나눔손글씨 펜 OTF" pitchFamily="66" charset="-127"/>
              </a:rPr>
              <a:t>모폴로지</a:t>
            </a:r>
            <a:endParaRPr lang="en-US" altLang="ko-KR" sz="2800" dirty="0" smtClean="0">
              <a:solidFill>
                <a:schemeClr val="accent3">
                  <a:lumMod val="75000"/>
                </a:schemeClr>
              </a:solidFill>
              <a:latin typeface="나눔손글씨 펜 OTF" pitchFamily="66" charset="-127"/>
              <a:ea typeface="나눔손글씨 펜 OTF" pitchFamily="66" charset="-127"/>
            </a:endParaRPr>
          </a:p>
          <a:p>
            <a:pPr marL="0" indent="0">
              <a:buFont typeface="Wingdings" pitchFamily="2" charset="2"/>
              <a:buNone/>
            </a:pPr>
            <a:r>
              <a:rPr lang="en-US" altLang="ko-KR" sz="2800" dirty="0" smtClean="0">
                <a:solidFill>
                  <a:schemeClr val="accent3">
                    <a:lumMod val="75000"/>
                  </a:schemeClr>
                </a:solidFill>
                <a:latin typeface="나눔손글씨 펜 OTF" pitchFamily="66" charset="-127"/>
                <a:ea typeface="나눔손글씨 펜 OTF" pitchFamily="66" charset="-127"/>
              </a:rPr>
              <a:t>2.6.2</a:t>
            </a:r>
            <a:r>
              <a:rPr lang="ko-KR" altLang="en-US" sz="2800" dirty="0" smtClean="0">
                <a:solidFill>
                  <a:schemeClr val="accent3">
                    <a:lumMod val="75000"/>
                  </a:schemeClr>
                </a:solidFill>
                <a:latin typeface="나눔손글씨 펜 OTF" pitchFamily="66" charset="-127"/>
                <a:ea typeface="나눔손글씨 펜 OTF" pitchFamily="66" charset="-127"/>
              </a:rPr>
              <a:t> 명암 </a:t>
            </a:r>
            <a:r>
              <a:rPr lang="ko-KR" altLang="en-US" sz="2800" dirty="0" err="1" smtClean="0">
                <a:solidFill>
                  <a:schemeClr val="accent3">
                    <a:lumMod val="75000"/>
                  </a:schemeClr>
                </a:solidFill>
                <a:latin typeface="나눔손글씨 펜 OTF" pitchFamily="66" charset="-127"/>
                <a:ea typeface="나눔손글씨 펜 OTF" pitchFamily="66" charset="-127"/>
              </a:rPr>
              <a:t>모폴로지</a:t>
            </a:r>
            <a:endParaRPr lang="en-US" altLang="ko-KR" sz="2800" dirty="0" smtClean="0">
              <a:solidFill>
                <a:schemeClr val="accent3">
                  <a:lumMod val="75000"/>
                </a:schemeClr>
              </a:solidFill>
              <a:latin typeface="나눔손글씨 펜 OTF" pitchFamily="66" charset="-127"/>
              <a:ea typeface="나눔손글씨 펜 OTF" pitchFamily="66" charset="-127"/>
            </a:endParaRP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879047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2.6.1 </a:t>
            </a:r>
            <a:r>
              <a:rPr lang="ko-KR" altLang="en-US" dirty="0" smtClean="0"/>
              <a:t>이진 </a:t>
            </a:r>
            <a:r>
              <a:rPr lang="ko-KR" altLang="en-US" dirty="0" err="1" smtClean="0"/>
              <a:t>모폴로지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구조 요소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r>
              <a:rPr lang="ko-KR" altLang="en-US" dirty="0" smtClean="0"/>
              <a:t>팽창</a:t>
            </a:r>
            <a:r>
              <a:rPr lang="en-US" altLang="ko-KR" dirty="0" smtClean="0"/>
              <a:t>,</a:t>
            </a:r>
            <a:r>
              <a:rPr lang="ko-KR" altLang="en-US" dirty="0" smtClean="0"/>
              <a:t> 침식</a:t>
            </a:r>
            <a:r>
              <a:rPr lang="en-US" altLang="ko-KR" dirty="0" smtClean="0"/>
              <a:t>, </a:t>
            </a:r>
            <a:r>
              <a:rPr lang="ko-KR" altLang="en-US" dirty="0" smtClean="0"/>
              <a:t>열기</a:t>
            </a:r>
            <a:r>
              <a:rPr lang="en-US" altLang="ko-KR" dirty="0" smtClean="0"/>
              <a:t>, </a:t>
            </a:r>
            <a:r>
              <a:rPr lang="ko-KR" altLang="en-US" dirty="0" smtClean="0"/>
              <a:t>닫기 연산</a:t>
            </a:r>
            <a:endParaRPr lang="en-US" altLang="ko-KR" dirty="0" smtClean="0"/>
          </a:p>
          <a:p>
            <a:endParaRPr lang="en-US" altLang="ko-KR" dirty="0"/>
          </a:p>
        </p:txBody>
      </p:sp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585888"/>
            <a:ext cx="5558102" cy="15120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2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8870" y="4025824"/>
            <a:ext cx="4743450" cy="39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2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4518034"/>
            <a:ext cx="5972175" cy="971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25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7109" y="5517231"/>
            <a:ext cx="5953125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19027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2.6.1 </a:t>
            </a:r>
            <a:r>
              <a:rPr lang="ko-KR" altLang="en-US" dirty="0" smtClean="0"/>
              <a:t>이진 </a:t>
            </a:r>
            <a:r>
              <a:rPr lang="ko-KR" altLang="en-US" dirty="0" err="1" smtClean="0"/>
              <a:t>모폴로지</a:t>
            </a:r>
            <a:endParaRPr lang="ko-KR" altLang="en-US" dirty="0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433" y="920924"/>
            <a:ext cx="7209551" cy="2952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173" y="3930861"/>
            <a:ext cx="6544091" cy="21688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그룹 2"/>
          <p:cNvGrpSpPr/>
          <p:nvPr/>
        </p:nvGrpSpPr>
        <p:grpSpPr>
          <a:xfrm>
            <a:off x="6906914" y="4569195"/>
            <a:ext cx="1913558" cy="646331"/>
            <a:chOff x="6906914" y="4569195"/>
            <a:chExt cx="1913558" cy="646331"/>
          </a:xfrm>
        </p:grpSpPr>
        <p:sp>
          <p:nvSpPr>
            <p:cNvPr id="11" name="TextBox 10"/>
            <p:cNvSpPr txBox="1"/>
            <p:nvPr/>
          </p:nvSpPr>
          <p:spPr>
            <a:xfrm>
              <a:off x="7285210" y="4569195"/>
              <a:ext cx="153526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1"/>
              <a:r>
                <a:rPr lang="ko-KR" altLang="en-US" dirty="0" smtClean="0"/>
                <a:t>효과를 분석해 보자</a:t>
              </a:r>
              <a:r>
                <a:rPr lang="en-US" altLang="ko-KR" dirty="0" smtClean="0"/>
                <a:t>.</a:t>
              </a:r>
              <a:endParaRPr lang="ko-KR" altLang="en-US" dirty="0"/>
            </a:p>
          </p:txBody>
        </p:sp>
        <p:cxnSp>
          <p:nvCxnSpPr>
            <p:cNvPr id="12" name="직선 화살표 연결선 11"/>
            <p:cNvCxnSpPr/>
            <p:nvPr/>
          </p:nvCxnSpPr>
          <p:spPr>
            <a:xfrm flipH="1">
              <a:off x="6906914" y="4881364"/>
              <a:ext cx="378296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21453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2.1.2 </a:t>
            </a:r>
            <a:r>
              <a:rPr lang="ko-KR" altLang="en-US" dirty="0" smtClean="0"/>
              <a:t>획득과 표현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사람의 눈과 카메라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수정체는 렌즈</a:t>
            </a:r>
            <a:r>
              <a:rPr lang="en-US" altLang="ko-KR" dirty="0" smtClean="0"/>
              <a:t>, </a:t>
            </a:r>
            <a:r>
              <a:rPr lang="ko-KR" altLang="en-US" dirty="0" smtClean="0"/>
              <a:t>망막은 </a:t>
            </a:r>
            <a:r>
              <a:rPr lang="en-US" altLang="ko-KR" dirty="0" smtClean="0"/>
              <a:t>CCD </a:t>
            </a:r>
            <a:r>
              <a:rPr lang="ko-KR" altLang="en-US" dirty="0" smtClean="0"/>
              <a:t>센서 </a:t>
            </a:r>
            <a:r>
              <a:rPr lang="en-US" altLang="ko-KR" dirty="0" smtClean="0"/>
              <a:t>(</a:t>
            </a:r>
            <a:r>
              <a:rPr lang="ko-KR" altLang="en-US" dirty="0" smtClean="0"/>
              <a:t>필름</a:t>
            </a:r>
            <a:r>
              <a:rPr lang="en-US" altLang="ko-KR" dirty="0" smtClean="0"/>
              <a:t>)</a:t>
            </a:r>
            <a:r>
              <a:rPr lang="ko-KR" altLang="en-US" dirty="0" smtClean="0"/>
              <a:t>에 해당</a:t>
            </a:r>
            <a:endParaRPr lang="en-US" altLang="ko-KR" dirty="0" smtClean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805732"/>
            <a:ext cx="6210300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22822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2.6.2 </a:t>
            </a:r>
            <a:r>
              <a:rPr lang="ko-KR" altLang="en-US" dirty="0" smtClean="0"/>
              <a:t>명암 </a:t>
            </a:r>
            <a:r>
              <a:rPr lang="ko-KR" altLang="en-US" dirty="0" err="1" smtClean="0"/>
              <a:t>모폴로지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구조 요소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pPr marL="0" indent="0">
              <a:buNone/>
            </a:pPr>
            <a:endParaRPr lang="en-US" altLang="ko-KR" dirty="0"/>
          </a:p>
          <a:p>
            <a:r>
              <a:rPr lang="ko-KR" altLang="en-US" dirty="0" smtClean="0"/>
              <a:t>팽창</a:t>
            </a:r>
            <a:r>
              <a:rPr lang="en-US" altLang="ko-KR" dirty="0" smtClean="0"/>
              <a:t>,</a:t>
            </a:r>
            <a:r>
              <a:rPr lang="ko-KR" altLang="en-US" dirty="0" smtClean="0"/>
              <a:t> 침식</a:t>
            </a:r>
            <a:r>
              <a:rPr lang="en-US" altLang="ko-KR" dirty="0" smtClean="0"/>
              <a:t>, </a:t>
            </a:r>
            <a:r>
              <a:rPr lang="ko-KR" altLang="en-US" dirty="0" smtClean="0"/>
              <a:t>열기</a:t>
            </a:r>
            <a:r>
              <a:rPr lang="en-US" altLang="ko-KR" dirty="0" smtClean="0"/>
              <a:t>, </a:t>
            </a:r>
            <a:r>
              <a:rPr lang="ko-KR" altLang="en-US" dirty="0" smtClean="0"/>
              <a:t>닫기 연산</a:t>
            </a:r>
            <a:endParaRPr lang="en-US" altLang="ko-KR" dirty="0" smtClean="0"/>
          </a:p>
          <a:p>
            <a:endParaRPr lang="en-US" altLang="ko-KR" dirty="0"/>
          </a:p>
        </p:txBody>
      </p:sp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556790"/>
            <a:ext cx="3672408" cy="1158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" name="그룹 3"/>
          <p:cNvGrpSpPr/>
          <p:nvPr/>
        </p:nvGrpSpPr>
        <p:grpSpPr>
          <a:xfrm>
            <a:off x="992390" y="3501008"/>
            <a:ext cx="6819970" cy="2357895"/>
            <a:chOff x="899592" y="3717033"/>
            <a:chExt cx="6819970" cy="2357895"/>
          </a:xfrm>
        </p:grpSpPr>
        <p:pic>
          <p:nvPicPr>
            <p:cNvPr id="55299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9592" y="3717033"/>
              <a:ext cx="6793992" cy="792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5300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63688" y="4509122"/>
              <a:ext cx="5904656" cy="7421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5301" name="Picture 5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3848" y="5282841"/>
              <a:ext cx="4515714" cy="7920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505630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2.6.2 </a:t>
            </a:r>
            <a:r>
              <a:rPr lang="ko-KR" altLang="en-US" dirty="0" smtClean="0"/>
              <a:t>명암 </a:t>
            </a:r>
            <a:r>
              <a:rPr lang="ko-KR" altLang="en-US" dirty="0" err="1" smtClean="0"/>
              <a:t>모폴로지</a:t>
            </a:r>
            <a:endParaRPr lang="ko-KR" altLang="en-US" dirty="0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908720"/>
            <a:ext cx="6657955" cy="2952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3" y="4149080"/>
            <a:ext cx="4148917" cy="24482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그룹 2"/>
          <p:cNvGrpSpPr/>
          <p:nvPr/>
        </p:nvGrpSpPr>
        <p:grpSpPr>
          <a:xfrm>
            <a:off x="4644008" y="4931876"/>
            <a:ext cx="2664296" cy="369332"/>
            <a:chOff x="4644008" y="4931876"/>
            <a:chExt cx="2664296" cy="369332"/>
          </a:xfrm>
        </p:grpSpPr>
        <p:sp>
          <p:nvSpPr>
            <p:cNvPr id="11" name="TextBox 10"/>
            <p:cNvSpPr txBox="1"/>
            <p:nvPr/>
          </p:nvSpPr>
          <p:spPr>
            <a:xfrm>
              <a:off x="5022303" y="4931876"/>
              <a:ext cx="22860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1"/>
              <a:r>
                <a:rPr lang="ko-KR" altLang="en-US" dirty="0" smtClean="0"/>
                <a:t>효과를 분석해 보자</a:t>
              </a:r>
              <a:r>
                <a:rPr lang="en-US" altLang="ko-KR" dirty="0" smtClean="0"/>
                <a:t>.</a:t>
              </a:r>
              <a:endParaRPr lang="ko-KR" altLang="en-US" dirty="0"/>
            </a:p>
          </p:txBody>
        </p:sp>
        <p:cxnSp>
          <p:nvCxnSpPr>
            <p:cNvPr id="12" name="직선 화살표 연결선 11"/>
            <p:cNvCxnSpPr/>
            <p:nvPr/>
          </p:nvCxnSpPr>
          <p:spPr>
            <a:xfrm flipH="1">
              <a:off x="4644008" y="5126573"/>
              <a:ext cx="378296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50637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2.6.2 </a:t>
            </a:r>
            <a:r>
              <a:rPr lang="ko-KR" altLang="en-US" dirty="0" smtClean="0"/>
              <a:t>명암 </a:t>
            </a:r>
            <a:r>
              <a:rPr lang="ko-KR" altLang="en-US" dirty="0" err="1" smtClean="0"/>
              <a:t>모폴로지</a:t>
            </a:r>
            <a:endParaRPr lang="ko-KR" altLang="en-US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905185"/>
            <a:ext cx="4629489" cy="58498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8827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2.7 </a:t>
            </a:r>
            <a:r>
              <a:rPr lang="ko-KR" altLang="en-US" dirty="0" smtClean="0"/>
              <a:t>컬러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/>
              <a:t>RGB </a:t>
            </a:r>
            <a:r>
              <a:rPr lang="ko-KR" altLang="en-US" dirty="0" smtClean="0"/>
              <a:t>모델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길이가 </a:t>
            </a:r>
            <a:r>
              <a:rPr lang="en-US" altLang="ko-KR" dirty="0" smtClean="0"/>
              <a:t>1</a:t>
            </a:r>
            <a:r>
              <a:rPr lang="ko-KR" altLang="en-US" dirty="0" smtClean="0"/>
              <a:t>인 정육면체로 색을 표현</a:t>
            </a:r>
            <a:endParaRPr lang="en-US" altLang="ko-KR" dirty="0" smtClean="0"/>
          </a:p>
          <a:p>
            <a:endParaRPr lang="en-US" altLang="ko-KR" dirty="0"/>
          </a:p>
        </p:txBody>
      </p:sp>
      <p:pic>
        <p:nvPicPr>
          <p:cNvPr id="583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964" y="1844824"/>
            <a:ext cx="5282768" cy="4320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37816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2.7 </a:t>
            </a:r>
            <a:r>
              <a:rPr lang="ko-KR" altLang="en-US" dirty="0" smtClean="0"/>
              <a:t>컬러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/>
              <a:t>RGB </a:t>
            </a:r>
            <a:r>
              <a:rPr lang="ko-KR" altLang="en-US" dirty="0" smtClean="0"/>
              <a:t>모델로 영상 표현</a:t>
            </a:r>
            <a:endParaRPr lang="en-US" altLang="ko-KR" dirty="0" smtClean="0"/>
          </a:p>
          <a:p>
            <a:pPr lvl="1"/>
            <a:r>
              <a:rPr lang="en-US" altLang="ko-KR" i="1" dirty="0" err="1" smtClean="0"/>
              <a:t>f</a:t>
            </a:r>
            <a:r>
              <a:rPr lang="en-US" altLang="ko-KR" i="1" baseline="-25000" dirty="0" err="1" smtClean="0"/>
              <a:t>r</a:t>
            </a:r>
            <a:r>
              <a:rPr lang="en-US" altLang="ko-KR" dirty="0" smtClean="0"/>
              <a:t>, </a:t>
            </a:r>
            <a:r>
              <a:rPr lang="en-US" altLang="ko-KR" i="1" dirty="0" err="1" smtClean="0"/>
              <a:t>f</a:t>
            </a:r>
            <a:r>
              <a:rPr lang="en-US" altLang="ko-KR" i="1" baseline="-25000" dirty="0" err="1" smtClean="0"/>
              <a:t>g</a:t>
            </a:r>
            <a:r>
              <a:rPr lang="en-US" altLang="ko-KR" dirty="0" smtClean="0"/>
              <a:t>,</a:t>
            </a:r>
            <a:r>
              <a:rPr lang="en-US" altLang="ko-KR" i="1" dirty="0" smtClean="0"/>
              <a:t> f</a:t>
            </a:r>
            <a:r>
              <a:rPr lang="en-US" altLang="ko-KR" i="1" baseline="-25000" dirty="0" smtClean="0"/>
              <a:t>b</a:t>
            </a:r>
            <a:r>
              <a:rPr lang="ko-KR" altLang="en-US" dirty="0" smtClean="0"/>
              <a:t>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세 채널로 표현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endParaRPr lang="en-US" altLang="ko-KR" dirty="0"/>
          </a:p>
        </p:txBody>
      </p:sp>
      <p:pic>
        <p:nvPicPr>
          <p:cNvPr id="593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1" y="1916832"/>
            <a:ext cx="5945169" cy="42484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18702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2.7 </a:t>
            </a:r>
            <a:r>
              <a:rPr lang="ko-KR" altLang="en-US" dirty="0" smtClean="0"/>
              <a:t>컬러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/>
              <a:t>HSI </a:t>
            </a:r>
            <a:r>
              <a:rPr lang="ko-KR" altLang="en-US" dirty="0" smtClean="0"/>
              <a:t>모델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이중</a:t>
            </a:r>
            <a:r>
              <a:rPr lang="en-US" altLang="ko-KR" dirty="0" smtClean="0"/>
              <a:t> </a:t>
            </a:r>
            <a:r>
              <a:rPr lang="ko-KR" altLang="en-US" dirty="0" smtClean="0"/>
              <a:t>콘으로 색을 표현</a:t>
            </a:r>
            <a:endParaRPr lang="en-US" altLang="ko-KR" dirty="0" smtClean="0"/>
          </a:p>
          <a:p>
            <a:endParaRPr lang="en-US" altLang="ko-KR" dirty="0"/>
          </a:p>
        </p:txBody>
      </p:sp>
      <p:pic>
        <p:nvPicPr>
          <p:cNvPr id="604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844824"/>
            <a:ext cx="3395985" cy="3960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17223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2.7 </a:t>
            </a:r>
            <a:r>
              <a:rPr lang="ko-KR" altLang="en-US" dirty="0" smtClean="0"/>
              <a:t>컬러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컬러 영상 처리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가장 단순한 방법은 세 채널을 독립적으로 처리</a:t>
            </a:r>
            <a:endParaRPr lang="en-US" altLang="ko-KR" dirty="0" smtClean="0"/>
          </a:p>
          <a:p>
            <a:endParaRPr lang="en-US" altLang="ko-KR" dirty="0"/>
          </a:p>
        </p:txBody>
      </p:sp>
      <p:pic>
        <p:nvPicPr>
          <p:cNvPr id="614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844824"/>
            <a:ext cx="5976664" cy="1594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73357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2.7 </a:t>
            </a:r>
            <a:r>
              <a:rPr lang="ko-KR" altLang="en-US" dirty="0" smtClean="0"/>
              <a:t>컬러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컬러 영상 처리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r>
              <a:rPr lang="ko-KR" altLang="en-US" dirty="0" smtClean="0"/>
              <a:t>독립적으로 적용하면 적절하지 않은 경우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예</a:t>
            </a:r>
            <a:r>
              <a:rPr lang="en-US" altLang="ko-KR" dirty="0" smtClean="0"/>
              <a:t>) </a:t>
            </a:r>
            <a:r>
              <a:rPr lang="ko-KR" altLang="en-US" dirty="0" smtClean="0"/>
              <a:t>히스토그램 </a:t>
            </a:r>
            <a:r>
              <a:rPr lang="ko-KR" altLang="en-US" dirty="0" err="1" smtClean="0"/>
              <a:t>평활화</a:t>
            </a:r>
            <a:endParaRPr lang="en-US" altLang="ko-KR" dirty="0" smtClean="0"/>
          </a:p>
          <a:p>
            <a:endParaRPr lang="en-US" altLang="ko-KR" dirty="0"/>
          </a:p>
        </p:txBody>
      </p:sp>
      <p:pic>
        <p:nvPicPr>
          <p:cNvPr id="624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484784"/>
            <a:ext cx="4643034" cy="3450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80536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2.1.2 </a:t>
            </a:r>
            <a:r>
              <a:rPr lang="ko-KR" altLang="en-US" dirty="0" smtClean="0"/>
              <a:t>획득과 표현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샘플링과 양자화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2</a:t>
            </a:r>
            <a:r>
              <a:rPr lang="ko-KR" altLang="en-US" dirty="0" smtClean="0"/>
              <a:t>차원 영상 공간을 </a:t>
            </a:r>
            <a:r>
              <a:rPr lang="en-US" altLang="ko-KR" i="1" dirty="0" smtClean="0"/>
              <a:t>M</a:t>
            </a:r>
            <a:r>
              <a:rPr lang="en-US" altLang="ko-KR" dirty="0" smtClean="0"/>
              <a:t>*</a:t>
            </a:r>
            <a:r>
              <a:rPr lang="en-US" altLang="ko-KR" i="1" dirty="0" smtClean="0"/>
              <a:t>N</a:t>
            </a:r>
            <a:r>
              <a:rPr lang="ko-KR" altLang="en-US" dirty="0" smtClean="0"/>
              <a:t>으로 샘플링 </a:t>
            </a:r>
            <a:r>
              <a:rPr lang="en-US" altLang="ko-KR" dirty="0" smtClean="0"/>
              <a:t>(</a:t>
            </a:r>
            <a:r>
              <a:rPr lang="en-US" altLang="ko-KR" i="1" dirty="0" smtClean="0"/>
              <a:t>M</a:t>
            </a:r>
            <a:r>
              <a:rPr lang="en-US" altLang="ko-KR" dirty="0" smtClean="0"/>
              <a:t>*</a:t>
            </a:r>
            <a:r>
              <a:rPr lang="en-US" altLang="ko-KR" i="1" dirty="0" smtClean="0"/>
              <a:t>N</a:t>
            </a:r>
            <a:r>
              <a:rPr lang="ko-KR" altLang="en-US" dirty="0" smtClean="0"/>
              <a:t>을 해상도라 부름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dirty="0" smtClean="0"/>
              <a:t>명암을 </a:t>
            </a:r>
            <a:r>
              <a:rPr lang="en-US" altLang="ko-KR" i="1" dirty="0" smtClean="0"/>
              <a:t>L</a:t>
            </a:r>
            <a:r>
              <a:rPr lang="en-US" altLang="ko-KR" dirty="0" smtClean="0"/>
              <a:t> </a:t>
            </a:r>
            <a:r>
              <a:rPr lang="ko-KR" altLang="en-US" dirty="0" smtClean="0"/>
              <a:t>단계로 양자화 </a:t>
            </a:r>
            <a:r>
              <a:rPr lang="en-US" altLang="ko-KR" dirty="0" smtClean="0"/>
              <a:t>(</a:t>
            </a:r>
            <a:r>
              <a:rPr lang="en-US" altLang="ko-KR" i="1" dirty="0" smtClean="0"/>
              <a:t>L</a:t>
            </a:r>
            <a:r>
              <a:rPr lang="ko-KR" altLang="en-US" dirty="0" smtClean="0"/>
              <a:t>을 명암 단계라 부름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즉 명암은 </a:t>
            </a:r>
            <a:r>
              <a:rPr lang="en-US" altLang="ko-KR" dirty="0" smtClean="0"/>
              <a:t>[0,</a:t>
            </a:r>
            <a:r>
              <a:rPr lang="en-US" altLang="ko-KR" i="1" dirty="0" smtClean="0"/>
              <a:t>L</a:t>
            </a:r>
            <a:r>
              <a:rPr lang="en-US" altLang="ko-KR" dirty="0" smtClean="0"/>
              <a:t>-1] </a:t>
            </a:r>
            <a:r>
              <a:rPr lang="ko-KR" altLang="en-US" dirty="0" smtClean="0"/>
              <a:t>사이 분포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dirty="0" smtClean="0"/>
              <a:t>아래 예</a:t>
            </a:r>
            <a:r>
              <a:rPr lang="en-US" altLang="ko-KR" dirty="0" smtClean="0"/>
              <a:t>)</a:t>
            </a:r>
            <a:r>
              <a:rPr lang="ko-KR" altLang="en-US" dirty="0" smtClean="0"/>
              <a:t> </a:t>
            </a:r>
            <a:r>
              <a:rPr lang="en-US" altLang="ko-KR" i="1" dirty="0" smtClean="0"/>
              <a:t>M</a:t>
            </a:r>
            <a:r>
              <a:rPr lang="en-US" altLang="ko-KR" dirty="0" smtClean="0"/>
              <a:t>=12, </a:t>
            </a:r>
            <a:r>
              <a:rPr lang="en-US" altLang="ko-KR" i="1" dirty="0" smtClean="0"/>
              <a:t>N</a:t>
            </a:r>
            <a:r>
              <a:rPr lang="en-US" altLang="ko-KR" dirty="0" smtClean="0"/>
              <a:t>=12, </a:t>
            </a:r>
            <a:r>
              <a:rPr lang="en-US" altLang="ko-KR" i="1" dirty="0" smtClean="0"/>
              <a:t>L</a:t>
            </a:r>
            <a:r>
              <a:rPr lang="en-US" altLang="ko-KR" dirty="0" smtClean="0"/>
              <a:t>=10</a:t>
            </a:r>
            <a:r>
              <a:rPr lang="ko-KR" altLang="en-US" dirty="0" smtClean="0"/>
              <a:t>인</a:t>
            </a:r>
            <a:r>
              <a:rPr lang="en-US" altLang="ko-KR" dirty="0" smtClean="0"/>
              <a:t> </a:t>
            </a:r>
            <a:r>
              <a:rPr lang="ko-KR" altLang="en-US" dirty="0" smtClean="0"/>
              <a:t>경우</a:t>
            </a:r>
            <a:endParaRPr lang="en-US" altLang="ko-KR" dirty="0" smtClean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492896"/>
            <a:ext cx="6552728" cy="2539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56560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2.1.2 </a:t>
            </a:r>
            <a:r>
              <a:rPr lang="ko-KR" altLang="en-US" dirty="0" smtClean="0"/>
              <a:t>획득과 표현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영상 </a:t>
            </a:r>
            <a:r>
              <a:rPr lang="ko-KR" altLang="en-US" dirty="0" err="1" smtClean="0"/>
              <a:t>좌표계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화소</a:t>
            </a:r>
            <a:r>
              <a:rPr lang="ko-KR" altLang="en-US" dirty="0" smtClean="0"/>
              <a:t> 위치는 </a:t>
            </a:r>
            <a:r>
              <a:rPr lang="en-US" altLang="ko-KR" b="1" dirty="0" smtClean="0"/>
              <a:t>x</a:t>
            </a:r>
            <a:r>
              <a:rPr lang="en-US" altLang="ko-KR" dirty="0" smtClean="0"/>
              <a:t>=(</a:t>
            </a:r>
            <a:r>
              <a:rPr lang="en-US" altLang="ko-KR" i="1" dirty="0" err="1" smtClean="0"/>
              <a:t>j</a:t>
            </a:r>
            <a:r>
              <a:rPr lang="en-US" altLang="ko-KR" dirty="0" err="1" smtClean="0"/>
              <a:t>,</a:t>
            </a:r>
            <a:r>
              <a:rPr lang="en-US" altLang="ko-KR" i="1" dirty="0" err="1" smtClean="0"/>
              <a:t>i</a:t>
            </a:r>
            <a:r>
              <a:rPr lang="en-US" altLang="ko-KR" dirty="0" smtClean="0"/>
              <a:t>) </a:t>
            </a:r>
            <a:r>
              <a:rPr lang="ko-KR" altLang="en-US" dirty="0" smtClean="0"/>
              <a:t>또는 </a:t>
            </a:r>
            <a:r>
              <a:rPr lang="en-US" altLang="ko-KR" b="1" dirty="0" smtClean="0"/>
              <a:t>x</a:t>
            </a:r>
            <a:r>
              <a:rPr lang="en-US" altLang="ko-KR" dirty="0" smtClean="0"/>
              <a:t>=(</a:t>
            </a:r>
            <a:r>
              <a:rPr lang="en-US" altLang="ko-KR" i="1" dirty="0" err="1" smtClean="0"/>
              <a:t>y</a:t>
            </a:r>
            <a:r>
              <a:rPr lang="en-US" altLang="ko-KR" dirty="0" err="1" smtClean="0"/>
              <a:t>,</a:t>
            </a:r>
            <a:r>
              <a:rPr lang="en-US" altLang="ko-KR" i="1" dirty="0" err="1" smtClean="0"/>
              <a:t>x</a:t>
            </a:r>
            <a:r>
              <a:rPr lang="en-US" altLang="ko-KR" dirty="0" smtClean="0"/>
              <a:t>)</a:t>
            </a:r>
            <a:r>
              <a:rPr lang="ko-KR" altLang="en-US" dirty="0" smtClean="0"/>
              <a:t>로 표기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영상은</a:t>
            </a:r>
            <a:r>
              <a:rPr lang="en-US" altLang="ko-KR" dirty="0" smtClean="0"/>
              <a:t> </a:t>
            </a:r>
            <a:r>
              <a:rPr lang="en-US" altLang="ko-KR" i="1" dirty="0" smtClean="0"/>
              <a:t>f</a:t>
            </a:r>
            <a:r>
              <a:rPr lang="en-US" altLang="ko-KR" dirty="0" smtClean="0"/>
              <a:t>(</a:t>
            </a:r>
            <a:r>
              <a:rPr lang="en-US" altLang="ko-KR" b="1" dirty="0" smtClean="0"/>
              <a:t>x</a:t>
            </a:r>
            <a:r>
              <a:rPr lang="en-US" altLang="ko-KR" dirty="0" smtClean="0"/>
              <a:t>) </a:t>
            </a:r>
            <a:r>
              <a:rPr lang="ko-KR" altLang="en-US" dirty="0" smtClean="0"/>
              <a:t>또는 </a:t>
            </a:r>
            <a:r>
              <a:rPr lang="en-US" altLang="ko-KR" i="1" dirty="0" smtClean="0"/>
              <a:t>f</a:t>
            </a:r>
            <a:r>
              <a:rPr lang="en-US" altLang="ko-KR" dirty="0" smtClean="0"/>
              <a:t>(</a:t>
            </a:r>
            <a:r>
              <a:rPr lang="en-US" altLang="ko-KR" i="1" dirty="0" err="1" smtClean="0"/>
              <a:t>j</a:t>
            </a:r>
            <a:r>
              <a:rPr lang="en-US" altLang="ko-KR" dirty="0" err="1" smtClean="0"/>
              <a:t>,</a:t>
            </a:r>
            <a:r>
              <a:rPr lang="en-US" altLang="ko-KR" i="1" dirty="0" err="1" smtClean="0"/>
              <a:t>i</a:t>
            </a:r>
            <a:r>
              <a:rPr lang="en-US" altLang="ko-KR" dirty="0" smtClean="0"/>
              <a:t>), 0</a:t>
            </a:r>
            <a:r>
              <a:rPr lang="en-US" altLang="ko-KR" dirty="0" smtClean="0">
                <a:latin typeface="맑은 고딕"/>
                <a:ea typeface="맑은 고딕"/>
              </a:rPr>
              <a:t>≤</a:t>
            </a:r>
            <a:r>
              <a:rPr lang="en-US" altLang="ko-KR" i="1" dirty="0" smtClean="0">
                <a:latin typeface="맑은 고딕"/>
                <a:ea typeface="맑은 고딕"/>
              </a:rPr>
              <a:t>j</a:t>
            </a:r>
            <a:r>
              <a:rPr lang="en-US" altLang="ko-KR" dirty="0" smtClean="0"/>
              <a:t>≤</a:t>
            </a:r>
            <a:r>
              <a:rPr lang="en-US" altLang="ko-KR" i="1" dirty="0" smtClean="0"/>
              <a:t>M</a:t>
            </a:r>
            <a:r>
              <a:rPr lang="en-US" altLang="ko-KR" dirty="0" smtClean="0"/>
              <a:t>-1, </a:t>
            </a:r>
            <a:r>
              <a:rPr lang="en-US" altLang="ko-KR" dirty="0"/>
              <a:t>0≤</a:t>
            </a:r>
            <a:r>
              <a:rPr lang="en-US" altLang="ko-KR" i="1" dirty="0" smtClean="0"/>
              <a:t>j</a:t>
            </a:r>
            <a:r>
              <a:rPr lang="en-US" altLang="ko-KR" dirty="0" smtClean="0"/>
              <a:t>≤</a:t>
            </a:r>
            <a:r>
              <a:rPr lang="en-US" altLang="ko-KR" i="1" dirty="0" smtClean="0"/>
              <a:t>N</a:t>
            </a:r>
            <a:r>
              <a:rPr lang="en-US" altLang="ko-KR" dirty="0" smtClean="0"/>
              <a:t>-1</a:t>
            </a:r>
            <a:r>
              <a:rPr lang="ko-KR" altLang="en-US" dirty="0" smtClean="0"/>
              <a:t>로 표기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marL="342900" lvl="1" indent="-34290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3">
                  <a:lumMod val="75000"/>
                </a:schemeClr>
              </a:buClr>
              <a:buFont typeface="Wingdings" pitchFamily="2" charset="2"/>
              <a:buChar char="n"/>
            </a:pPr>
            <a:r>
              <a:rPr lang="ko-KR" altLang="en-US" sz="2000" dirty="0">
                <a:latin typeface="+mn-ea"/>
              </a:rPr>
              <a:t>컬러 영상은 </a:t>
            </a:r>
            <a:r>
              <a:rPr lang="en-US" altLang="ko-KR" sz="2000" dirty="0" err="1">
                <a:latin typeface="+mn-ea"/>
              </a:rPr>
              <a:t>fr</a:t>
            </a:r>
            <a:r>
              <a:rPr lang="en-US" altLang="ko-KR" sz="2000" dirty="0">
                <a:latin typeface="+mn-ea"/>
              </a:rPr>
              <a:t>(x), </a:t>
            </a:r>
            <a:r>
              <a:rPr lang="en-US" altLang="ko-KR" sz="2000" dirty="0" err="1">
                <a:latin typeface="+mn-ea"/>
              </a:rPr>
              <a:t>fg</a:t>
            </a:r>
            <a:r>
              <a:rPr lang="en-US" altLang="ko-KR" sz="2000" dirty="0">
                <a:latin typeface="+mn-ea"/>
              </a:rPr>
              <a:t>(x), fb(x)</a:t>
            </a:r>
            <a:r>
              <a:rPr lang="ko-KR" altLang="en-US" sz="2000" dirty="0">
                <a:latin typeface="+mn-ea"/>
              </a:rPr>
              <a:t>의</a:t>
            </a:r>
            <a:r>
              <a:rPr lang="en-US" altLang="ko-KR" sz="2000" dirty="0">
                <a:latin typeface="+mn-ea"/>
              </a:rPr>
              <a:t> </a:t>
            </a:r>
            <a:r>
              <a:rPr lang="ko-KR" altLang="en-US" sz="2000" dirty="0">
                <a:latin typeface="+mn-ea"/>
              </a:rPr>
              <a:t>세 채널로 구성</a:t>
            </a:r>
            <a:endParaRPr lang="en-US" altLang="ko-KR" sz="2000" dirty="0">
              <a:latin typeface="+mn-ea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307" y="2204864"/>
            <a:ext cx="3686175" cy="294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83446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2.1.2 </a:t>
            </a:r>
            <a:r>
              <a:rPr lang="ko-KR" altLang="en-US" dirty="0" smtClean="0"/>
              <a:t>획득과 표현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영상 표시 방법</a:t>
            </a:r>
            <a:endParaRPr lang="en-US" altLang="ko-KR" dirty="0" smtClean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62" y="1436998"/>
            <a:ext cx="8043961" cy="22800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62330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vert="horz" lIns="91440" tIns="45720" rIns="91440" bIns="45720" rtlCol="0" anchor="ctr">
        <a:normAutofit/>
      </a:bodyPr>
      <a:lstStyle>
        <a:defPPr>
          <a:defRPr sz="3600" dirty="0" smtClean="0"/>
        </a:defPPr>
      </a:lst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652</TotalTime>
  <Words>1169</Words>
  <Application>Microsoft Office PowerPoint</Application>
  <PresentationFormat>화면 슬라이드 쇼(4:3)</PresentationFormat>
  <Paragraphs>516</Paragraphs>
  <Slides>67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67</vt:i4>
      </vt:variant>
    </vt:vector>
  </HeadingPairs>
  <TitlesOfParts>
    <vt:vector size="75" baseType="lpstr">
      <vt:lpstr>HY견고딕</vt:lpstr>
      <vt:lpstr>Wingdings</vt:lpstr>
      <vt:lpstr>Tahoma</vt:lpstr>
      <vt:lpstr>나눔손글씨 펜 OTF</vt:lpstr>
      <vt:lpstr>맑은 고딕</vt:lpstr>
      <vt:lpstr>나눔손글씨 펜</vt:lpstr>
      <vt:lpstr>Arial</vt:lpstr>
      <vt:lpstr>1_Office 테마</vt:lpstr>
      <vt:lpstr>2장. 영상 처리</vt:lpstr>
      <vt:lpstr>PREVIEW</vt:lpstr>
      <vt:lpstr>PowerPoint 프레젠테이션</vt:lpstr>
      <vt:lpstr>2.1 디지털 영상이란? </vt:lpstr>
      <vt:lpstr>2.1.1 디지털 영상의 태동 </vt:lpstr>
      <vt:lpstr>2.1.2 획득과 표현</vt:lpstr>
      <vt:lpstr>2.1.2 획득과 표현</vt:lpstr>
      <vt:lpstr>2.1.2 획득과 표현</vt:lpstr>
      <vt:lpstr>2.1.2 획득과 표현</vt:lpstr>
      <vt:lpstr>2.2 히스토그램</vt:lpstr>
      <vt:lpstr>2.2.1 히스토그램 계산</vt:lpstr>
      <vt:lpstr>2.2.1 히스토그램 계산</vt:lpstr>
      <vt:lpstr>2.2.2 히스토그램 용도</vt:lpstr>
      <vt:lpstr>2.2.2 히스토그램 용도</vt:lpstr>
      <vt:lpstr>2.2.2 히스토그램 용도</vt:lpstr>
      <vt:lpstr>2.2.2 히스토그램 용도</vt:lpstr>
      <vt:lpstr>2.2.2 히스토그램 용도</vt:lpstr>
      <vt:lpstr>2.2.3 히스토그램 역투영과 얼굴 검출</vt:lpstr>
      <vt:lpstr>2.2.3 히스토그램 역투영과 얼굴 검출</vt:lpstr>
      <vt:lpstr>2.2.3 히스토그램 역투영과 얼굴 검출</vt:lpstr>
      <vt:lpstr>2.2.3 히스토그램 역투영과 얼굴 검출</vt:lpstr>
      <vt:lpstr>2.2.3 히스토그램 역투영과 얼굴 검출</vt:lpstr>
      <vt:lpstr>2.3 이진 영상</vt:lpstr>
      <vt:lpstr>2.3.1 이진화와 오츄 알고리즘</vt:lpstr>
      <vt:lpstr>2.3.1 이진화와 오츄 알고리즘</vt:lpstr>
      <vt:lpstr>2.3.1 이진화와 오츄 알고리즘</vt:lpstr>
      <vt:lpstr>2.3.1 이진화와 오츄 알고리즘</vt:lpstr>
      <vt:lpstr>2.3.1 이진화와 오츄 알고리즘</vt:lpstr>
      <vt:lpstr>2.3.2 연결요소</vt:lpstr>
      <vt:lpstr>2.3.2 연결요소</vt:lpstr>
      <vt:lpstr>2.3.2 연결요소</vt:lpstr>
      <vt:lpstr>2.3.2 연결요소</vt:lpstr>
      <vt:lpstr>2.3.2 연결요소</vt:lpstr>
      <vt:lpstr>2.4 영상 처리의 세 가지 기본 연산</vt:lpstr>
      <vt:lpstr>2.4.1 점 연산</vt:lpstr>
      <vt:lpstr>2.4.1 점 연산</vt:lpstr>
      <vt:lpstr>2.4.1 점 연산</vt:lpstr>
      <vt:lpstr>2.4.2 영역 연산</vt:lpstr>
      <vt:lpstr>2.4.2 영역 연산</vt:lpstr>
      <vt:lpstr>2.4.2 영역 연산</vt:lpstr>
      <vt:lpstr>2.4.2 영역 연산</vt:lpstr>
      <vt:lpstr>2.4.2 영역 연산</vt:lpstr>
      <vt:lpstr>2.4.3 기하 연산</vt:lpstr>
      <vt:lpstr>2.4.3 기하 연산</vt:lpstr>
      <vt:lpstr>2.4.3 기하 연산</vt:lpstr>
      <vt:lpstr>2.4.3 기하 연산</vt:lpstr>
      <vt:lpstr>2.4.3 기하 연산</vt:lpstr>
      <vt:lpstr>2.4.3 기하 연산</vt:lpstr>
      <vt:lpstr>2.4.3 기하 연산</vt:lpstr>
      <vt:lpstr>2.4.3 기하 연산</vt:lpstr>
      <vt:lpstr>2.4.3 기하 연산</vt:lpstr>
      <vt:lpstr>2.4.3 기하 연산</vt:lpstr>
      <vt:lpstr>2.5 다해상도</vt:lpstr>
      <vt:lpstr>2.5 다해상도</vt:lpstr>
      <vt:lpstr>2.5 다해상도</vt:lpstr>
      <vt:lpstr>2.5 다해상도</vt:lpstr>
      <vt:lpstr>2.6 모폴로지</vt:lpstr>
      <vt:lpstr>2.6.1 이진 모폴로지</vt:lpstr>
      <vt:lpstr>2.6.1 이진 모폴로지</vt:lpstr>
      <vt:lpstr>2.6.2 명암 모폴로지</vt:lpstr>
      <vt:lpstr>2.6.2 명암 모폴로지</vt:lpstr>
      <vt:lpstr>2.6.2 명암 모폴로지</vt:lpstr>
      <vt:lpstr>2.7 컬러</vt:lpstr>
      <vt:lpstr>2.7 컬러</vt:lpstr>
      <vt:lpstr>2.7 컬러</vt:lpstr>
      <vt:lpstr>2.7 컬러</vt:lpstr>
      <vt:lpstr>2.7 컬러</vt:lpstr>
    </vt:vector>
  </TitlesOfParts>
  <Company>R&amp;D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오일석</dc:creator>
  <cp:lastModifiedBy>USer</cp:lastModifiedBy>
  <cp:revision>58</cp:revision>
  <dcterms:created xsi:type="dcterms:W3CDTF">2006-10-05T04:04:58Z</dcterms:created>
  <dcterms:modified xsi:type="dcterms:W3CDTF">2024-08-16T23:59:04Z</dcterms:modified>
</cp:coreProperties>
</file>